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Josefin Slab"/>
      <p:regular r:id="rId19"/>
      <p:bold r:id="rId20"/>
      <p:italic r:id="rId21"/>
      <p:boldItalic r:id="rId22"/>
    </p:embeddedFont>
    <p:embeddedFont>
      <p:font typeface="Anton"/>
      <p:regular r:id="rId23"/>
    </p:embeddedFont>
    <p:embeddedFont>
      <p:font typeface="Lobster"/>
      <p:regular r:id="rId24"/>
    </p:embeddedFont>
    <p:embeddedFont>
      <p:font typeface="Fira Sans Condensed Light"/>
      <p:regular r:id="rId25"/>
      <p:bold r:id="rId26"/>
      <p:italic r:id="rId27"/>
      <p:boldItalic r:id="rId28"/>
    </p:embeddedFont>
    <p:embeddedFont>
      <p:font typeface="Pacifico"/>
      <p:regular r:id="rId29"/>
    </p:embeddedFont>
    <p:embeddedFont>
      <p:font typeface="Fira Sans Condensed"/>
      <p:regular r:id="rId30"/>
      <p:bold r:id="rId31"/>
      <p:italic r:id="rId32"/>
      <p:boldItalic r:id="rId33"/>
    </p:embeddedFont>
    <p:embeddedFont>
      <p:font typeface="Advent Pro Light"/>
      <p:regular r:id="rId34"/>
      <p:bold r:id="rId35"/>
      <p:italic r:id="rId36"/>
      <p:boldItalic r:id="rId37"/>
    </p:embeddedFont>
    <p:embeddedFont>
      <p:font typeface="Rajdhani"/>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JosefinSlab-bold.fntdata"/><Relationship Id="rId22" Type="http://schemas.openxmlformats.org/officeDocument/2006/relationships/font" Target="fonts/JosefinSlab-boldItalic.fntdata"/><Relationship Id="rId21" Type="http://schemas.openxmlformats.org/officeDocument/2006/relationships/font" Target="fonts/JosefinSlab-italic.fntdata"/><Relationship Id="rId24" Type="http://schemas.openxmlformats.org/officeDocument/2006/relationships/font" Target="fonts/Lobster-regular.fntdata"/><Relationship Id="rId23" Type="http://schemas.openxmlformats.org/officeDocument/2006/relationships/font" Target="fonts/Anton-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CondensedLight-bold.fntdata"/><Relationship Id="rId25" Type="http://schemas.openxmlformats.org/officeDocument/2006/relationships/font" Target="fonts/FiraSansCondensedLight-regular.fntdata"/><Relationship Id="rId28" Type="http://schemas.openxmlformats.org/officeDocument/2006/relationships/font" Target="fonts/FiraSansCondensedLight-boldItalic.fntdata"/><Relationship Id="rId27" Type="http://schemas.openxmlformats.org/officeDocument/2006/relationships/font" Target="fonts/FiraSansCondensedLigh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acific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bold.fntdata"/><Relationship Id="rId30" Type="http://schemas.openxmlformats.org/officeDocument/2006/relationships/font" Target="fonts/FiraSansCondensed-regular.fntdata"/><Relationship Id="rId11" Type="http://schemas.openxmlformats.org/officeDocument/2006/relationships/slide" Target="slides/slide7.xml"/><Relationship Id="rId33" Type="http://schemas.openxmlformats.org/officeDocument/2006/relationships/font" Target="fonts/FiraSansCondensed-boldItalic.fntdata"/><Relationship Id="rId10" Type="http://schemas.openxmlformats.org/officeDocument/2006/relationships/slide" Target="slides/slide6.xml"/><Relationship Id="rId32" Type="http://schemas.openxmlformats.org/officeDocument/2006/relationships/font" Target="fonts/FiraSansCondensed-italic.fntdata"/><Relationship Id="rId13" Type="http://schemas.openxmlformats.org/officeDocument/2006/relationships/slide" Target="slides/slide9.xml"/><Relationship Id="rId35" Type="http://schemas.openxmlformats.org/officeDocument/2006/relationships/font" Target="fonts/AdventProLight-bold.fntdata"/><Relationship Id="rId12" Type="http://schemas.openxmlformats.org/officeDocument/2006/relationships/slide" Target="slides/slide8.xml"/><Relationship Id="rId34" Type="http://schemas.openxmlformats.org/officeDocument/2006/relationships/font" Target="fonts/AdventProLight-regular.fntdata"/><Relationship Id="rId15" Type="http://schemas.openxmlformats.org/officeDocument/2006/relationships/slide" Target="slides/slide11.xml"/><Relationship Id="rId37" Type="http://schemas.openxmlformats.org/officeDocument/2006/relationships/font" Target="fonts/AdventProLight-boldItalic.fntdata"/><Relationship Id="rId14" Type="http://schemas.openxmlformats.org/officeDocument/2006/relationships/slide" Target="slides/slide10.xml"/><Relationship Id="rId36" Type="http://schemas.openxmlformats.org/officeDocument/2006/relationships/font" Target="fonts/AdventProLight-italic.fntdata"/><Relationship Id="rId17" Type="http://schemas.openxmlformats.org/officeDocument/2006/relationships/slide" Target="slides/slide13.xml"/><Relationship Id="rId39" Type="http://schemas.openxmlformats.org/officeDocument/2006/relationships/font" Target="fonts/Rajdhani-bold.fntdata"/><Relationship Id="rId16" Type="http://schemas.openxmlformats.org/officeDocument/2006/relationships/slide" Target="slides/slide12.xml"/><Relationship Id="rId38" Type="http://schemas.openxmlformats.org/officeDocument/2006/relationships/font" Target="fonts/Rajdhani-regular.fntdata"/><Relationship Id="rId19" Type="http://schemas.openxmlformats.org/officeDocument/2006/relationships/font" Target="fonts/JosefinSlab-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65abef0139_0_15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5abef0139_0_15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6442ffdc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6442ffdc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740c59cd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740c59cd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7098bb5640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098bb5640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6e80a9cb1_6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6e80a9cb1_6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098bb5640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98bb5640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6e80a9cb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6e80a9cb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5abef013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5abef013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6e80a9cb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6e80a9cb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6e80a9cb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6e80a9cb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305425" y="2272425"/>
            <a:ext cx="5229000" cy="200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2800">
                <a:solidFill>
                  <a:srgbClr val="FFFFFF"/>
                </a:solidFill>
                <a:latin typeface="Lobster"/>
                <a:ea typeface="Lobster"/>
                <a:cs typeface="Lobster"/>
                <a:sym typeface="Lobster"/>
              </a:rPr>
              <a:t>A</a:t>
            </a:r>
            <a:r>
              <a:rPr b="0" lang="en" sz="2800">
                <a:solidFill>
                  <a:srgbClr val="FFFFFF"/>
                </a:solidFill>
                <a:latin typeface="Pacifico"/>
                <a:ea typeface="Pacifico"/>
                <a:cs typeface="Pacifico"/>
                <a:sym typeface="Pacifico"/>
              </a:rPr>
              <a:t>rtificial</a:t>
            </a:r>
            <a:endParaRPr b="0" sz="2800">
              <a:solidFill>
                <a:srgbClr val="FFFFFF"/>
              </a:solidFill>
              <a:latin typeface="Pacifico"/>
              <a:ea typeface="Pacifico"/>
              <a:cs typeface="Pacifico"/>
              <a:sym typeface="Pacifico"/>
            </a:endParaRPr>
          </a:p>
          <a:p>
            <a:pPr indent="0" lvl="0" marL="0" rtl="0" algn="ctr">
              <a:spcBef>
                <a:spcPts val="0"/>
              </a:spcBef>
              <a:spcAft>
                <a:spcPts val="0"/>
              </a:spcAft>
              <a:buNone/>
            </a:pPr>
            <a:r>
              <a:rPr b="0" lang="en" sz="2800">
                <a:solidFill>
                  <a:srgbClr val="FFFFFF"/>
                </a:solidFill>
                <a:latin typeface="Pacifico"/>
                <a:ea typeface="Pacifico"/>
                <a:cs typeface="Pacifico"/>
                <a:sym typeface="Pacifico"/>
              </a:rPr>
              <a:t>Intelligence</a:t>
            </a:r>
            <a:endParaRPr b="0" sz="2800">
              <a:solidFill>
                <a:srgbClr val="FFFFFF"/>
              </a:solidFill>
              <a:latin typeface="Pacifico"/>
              <a:ea typeface="Pacifico"/>
              <a:cs typeface="Pacifico"/>
              <a:sym typeface="Pacifico"/>
            </a:endParaRPr>
          </a:p>
          <a:p>
            <a:pPr indent="0" lvl="0" marL="0" rtl="0" algn="ctr">
              <a:spcBef>
                <a:spcPts val="0"/>
              </a:spcBef>
              <a:spcAft>
                <a:spcPts val="0"/>
              </a:spcAft>
              <a:buNone/>
            </a:pPr>
            <a:r>
              <a:rPr b="0" lang="en" sz="2800">
                <a:solidFill>
                  <a:srgbClr val="FFFFFF"/>
                </a:solidFill>
                <a:latin typeface="Pacifico"/>
                <a:ea typeface="Pacifico"/>
                <a:cs typeface="Pacifico"/>
                <a:sym typeface="Pacifico"/>
              </a:rPr>
              <a:t>Based Voice </a:t>
            </a:r>
            <a:r>
              <a:rPr b="0" lang="en" sz="2800">
                <a:solidFill>
                  <a:srgbClr val="FFFFFF"/>
                </a:solidFill>
                <a:latin typeface="Lobster"/>
                <a:ea typeface="Lobster"/>
                <a:cs typeface="Lobster"/>
                <a:sym typeface="Lobster"/>
              </a:rPr>
              <a:t>A</a:t>
            </a:r>
            <a:r>
              <a:rPr b="0" lang="en" sz="2800">
                <a:solidFill>
                  <a:srgbClr val="FFFFFF"/>
                </a:solidFill>
                <a:latin typeface="Pacifico"/>
                <a:ea typeface="Pacifico"/>
                <a:cs typeface="Pacifico"/>
                <a:sym typeface="Pacifico"/>
              </a:rPr>
              <a:t>ssistant</a:t>
            </a:r>
            <a:endParaRPr b="0" sz="2800">
              <a:solidFill>
                <a:srgbClr val="FFFFFF"/>
              </a:solidFill>
              <a:latin typeface="Pacifico"/>
              <a:ea typeface="Pacifico"/>
              <a:cs typeface="Pacifico"/>
              <a:sym typeface="Pacifico"/>
            </a:endParaRPr>
          </a:p>
        </p:txBody>
      </p:sp>
      <p:pic>
        <p:nvPicPr>
          <p:cNvPr id="99" name="Google Shape;99;p22"/>
          <p:cNvPicPr preferRelativeResize="0"/>
          <p:nvPr/>
        </p:nvPicPr>
        <p:blipFill rotWithShape="1">
          <a:blip r:embed="rId4">
            <a:alphaModFix/>
          </a:blip>
          <a:srcRect b="5495" l="6664" r="6220" t="4858"/>
          <a:stretch/>
        </p:blipFill>
        <p:spPr>
          <a:xfrm>
            <a:off x="4946650" y="411975"/>
            <a:ext cx="4197350" cy="4319530"/>
          </a:xfrm>
          <a:prstGeom prst="rect">
            <a:avLst/>
          </a:prstGeom>
          <a:noFill/>
          <a:ln>
            <a:noFill/>
          </a:ln>
        </p:spPr>
      </p:pic>
      <p:sp>
        <p:nvSpPr>
          <p:cNvPr id="100" name="Google Shape;100;p22"/>
          <p:cNvSpPr txBox="1"/>
          <p:nvPr/>
        </p:nvSpPr>
        <p:spPr>
          <a:xfrm>
            <a:off x="690325" y="799250"/>
            <a:ext cx="44592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rgbClr val="00FFFF"/>
                </a:solidFill>
                <a:latin typeface="Fira Sans Condensed"/>
                <a:ea typeface="Fira Sans Condensed"/>
                <a:cs typeface="Fira Sans Condensed"/>
                <a:sym typeface="Fira Sans Condensed"/>
              </a:rPr>
              <a:t>CSE 2039 </a:t>
            </a:r>
            <a:endParaRPr b="1" sz="4800">
              <a:solidFill>
                <a:srgbClr val="00FFFF"/>
              </a:solidFill>
              <a:latin typeface="Fira Sans Condensed"/>
              <a:ea typeface="Fira Sans Condensed"/>
              <a:cs typeface="Fira Sans Condensed"/>
              <a:sym typeface="Fira Sans Condensed"/>
            </a:endParaRPr>
          </a:p>
          <a:p>
            <a:pPr indent="0" lvl="0" marL="0" rtl="0" algn="ctr">
              <a:spcBef>
                <a:spcPts val="0"/>
              </a:spcBef>
              <a:spcAft>
                <a:spcPts val="0"/>
              </a:spcAft>
              <a:buNone/>
            </a:pPr>
            <a:r>
              <a:rPr b="1" lang="en" sz="4800">
                <a:solidFill>
                  <a:srgbClr val="00FFFF"/>
                </a:solidFill>
                <a:latin typeface="Fira Sans Condensed"/>
                <a:ea typeface="Fira Sans Condensed"/>
                <a:cs typeface="Fira Sans Condensed"/>
                <a:sym typeface="Fira Sans Condensed"/>
              </a:rPr>
              <a:t>REVIEW 1</a:t>
            </a:r>
            <a:endParaRPr b="1" sz="4800">
              <a:solidFill>
                <a:srgbClr val="00FFFF"/>
              </a:solidFill>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200">
                <a:solidFill>
                  <a:srgbClr val="00FFFF"/>
                </a:solidFill>
                <a:latin typeface="Lobster"/>
                <a:ea typeface="Lobster"/>
                <a:cs typeface="Lobster"/>
                <a:sym typeface="Lobster"/>
              </a:rPr>
              <a:t>M</a:t>
            </a:r>
            <a:r>
              <a:rPr b="0" lang="en" sz="4200">
                <a:solidFill>
                  <a:srgbClr val="00FFFF"/>
                </a:solidFill>
                <a:latin typeface="Pacifico"/>
                <a:ea typeface="Pacifico"/>
                <a:cs typeface="Pacifico"/>
                <a:sym typeface="Pacifico"/>
              </a:rPr>
              <a:t>ethodology</a:t>
            </a:r>
            <a:endParaRPr b="0" sz="4200">
              <a:solidFill>
                <a:srgbClr val="00FFFF"/>
              </a:solidFill>
              <a:latin typeface="Pacifico"/>
              <a:ea typeface="Pacifico"/>
              <a:cs typeface="Pacifico"/>
              <a:sym typeface="Pacifico"/>
            </a:endParaRPr>
          </a:p>
        </p:txBody>
      </p:sp>
      <p:sp>
        <p:nvSpPr>
          <p:cNvPr id="328" name="Google Shape;328;p31"/>
          <p:cNvSpPr/>
          <p:nvPr/>
        </p:nvSpPr>
        <p:spPr>
          <a:xfrm>
            <a:off x="7009836" y="1435739"/>
            <a:ext cx="1470192" cy="2931647"/>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29" name="Google Shape;329;p31"/>
          <p:cNvSpPr txBox="1"/>
          <p:nvPr>
            <p:ph idx="4294967295" type="subTitle"/>
          </p:nvPr>
        </p:nvSpPr>
        <p:spPr>
          <a:xfrm>
            <a:off x="1140925" y="1771500"/>
            <a:ext cx="4213500" cy="2663400"/>
          </a:xfrm>
          <a:prstGeom prst="rect">
            <a:avLst/>
          </a:prstGeom>
        </p:spPr>
        <p:txBody>
          <a:bodyPr anchorCtr="0" anchor="ctr" bIns="91425" lIns="91425" spcFirstLastPara="1" rIns="91425" wrap="square" tIns="274300">
            <a:noAutofit/>
          </a:bodyPr>
          <a:lstStyle/>
          <a:p>
            <a:pPr indent="0" lvl="0" marL="0" rtl="0" algn="l">
              <a:lnSpc>
                <a:spcPct val="100000"/>
              </a:lnSpc>
              <a:spcBef>
                <a:spcPts val="0"/>
              </a:spcBef>
              <a:spcAft>
                <a:spcPts val="0"/>
              </a:spcAft>
              <a:buNone/>
            </a:pPr>
            <a:r>
              <a:t/>
            </a:r>
            <a:endParaRPr sz="1500">
              <a:latin typeface="Pacifico"/>
              <a:ea typeface="Pacifico"/>
              <a:cs typeface="Pacifico"/>
              <a:sym typeface="Pacifico"/>
            </a:endParaRPr>
          </a:p>
          <a:p>
            <a:pPr indent="0" lvl="0" marL="0" rtl="0" algn="l">
              <a:lnSpc>
                <a:spcPct val="100000"/>
              </a:lnSpc>
              <a:spcBef>
                <a:spcPts val="1600"/>
              </a:spcBef>
              <a:spcAft>
                <a:spcPts val="0"/>
              </a:spcAft>
              <a:buNone/>
            </a:pPr>
            <a:r>
              <a:rPr lang="en" sz="2100">
                <a:solidFill>
                  <a:srgbClr val="00FFFF"/>
                </a:solidFill>
                <a:latin typeface="Pacifico"/>
                <a:ea typeface="Pacifico"/>
                <a:cs typeface="Pacifico"/>
                <a:sym typeface="Pacifico"/>
              </a:rPr>
              <a:t>Speech Recognition module:</a:t>
            </a:r>
            <a:endParaRPr sz="2100">
              <a:solidFill>
                <a:srgbClr val="00FFFF"/>
              </a:solidFill>
              <a:latin typeface="Pacifico"/>
              <a:ea typeface="Pacifico"/>
              <a:cs typeface="Pacifico"/>
              <a:sym typeface="Pacifico"/>
            </a:endParaRPr>
          </a:p>
          <a:p>
            <a:pPr indent="0" lvl="0" marL="0" rtl="0" algn="l">
              <a:lnSpc>
                <a:spcPct val="100000"/>
              </a:lnSpc>
              <a:spcBef>
                <a:spcPts val="1600"/>
              </a:spcBef>
              <a:spcAft>
                <a:spcPts val="0"/>
              </a:spcAft>
              <a:buNone/>
            </a:pPr>
            <a:r>
              <a:rPr lang="en" sz="1700"/>
              <a:t>The system uses Google’s online speech recognition system for converting speech input to text.</a:t>
            </a:r>
            <a:endParaRPr sz="1700"/>
          </a:p>
          <a:p>
            <a:pPr indent="0" lvl="0" marL="0" rtl="0" algn="r">
              <a:lnSpc>
                <a:spcPct val="100000"/>
              </a:lnSpc>
              <a:spcBef>
                <a:spcPts val="1600"/>
              </a:spcBef>
              <a:spcAft>
                <a:spcPts val="0"/>
              </a:spcAft>
              <a:buNone/>
            </a:pPr>
            <a:r>
              <a:t/>
            </a:r>
            <a:endParaRPr sz="1600"/>
          </a:p>
          <a:p>
            <a:pPr indent="0" lvl="0" marL="0" rtl="0" algn="r">
              <a:lnSpc>
                <a:spcPct val="100000"/>
              </a:lnSpc>
              <a:spcBef>
                <a:spcPts val="1600"/>
              </a:spcBef>
              <a:spcAft>
                <a:spcPts val="0"/>
              </a:spcAft>
              <a:buNone/>
            </a:pPr>
            <a:r>
              <a:rPr lang="en" sz="1600"/>
              <a:t>.</a:t>
            </a:r>
            <a:endParaRPr sz="1600"/>
          </a:p>
          <a:p>
            <a:pPr indent="0" lvl="0" marL="0" rtl="0" algn="r">
              <a:lnSpc>
                <a:spcPct val="100000"/>
              </a:lnSpc>
              <a:spcBef>
                <a:spcPts val="1600"/>
              </a:spcBef>
              <a:spcAft>
                <a:spcPts val="1600"/>
              </a:spcAft>
              <a:buNone/>
            </a:pPr>
            <a:r>
              <a:t/>
            </a:r>
            <a:endParaRPr sz="1600"/>
          </a:p>
        </p:txBody>
      </p:sp>
      <p:cxnSp>
        <p:nvCxnSpPr>
          <p:cNvPr id="330" name="Google Shape;330;p31"/>
          <p:cNvCxnSpPr/>
          <p:nvPr/>
        </p:nvCxnSpPr>
        <p:spPr>
          <a:xfrm>
            <a:off x="6282525" y="2477900"/>
            <a:ext cx="0" cy="630600"/>
          </a:xfrm>
          <a:prstGeom prst="straightConnector1">
            <a:avLst/>
          </a:prstGeom>
          <a:noFill/>
          <a:ln cap="flat" cmpd="sng" w="19050">
            <a:solidFill>
              <a:schemeClr val="lt2"/>
            </a:solidFill>
            <a:prstDash val="solid"/>
            <a:round/>
            <a:headEnd len="med" w="med" type="oval"/>
            <a:tailEnd len="med" w="med" type="oval"/>
          </a:ln>
        </p:spPr>
      </p:cxnSp>
      <p:sp>
        <p:nvSpPr>
          <p:cNvPr id="331" name="Google Shape;331;p31"/>
          <p:cNvSpPr txBox="1"/>
          <p:nvPr/>
        </p:nvSpPr>
        <p:spPr>
          <a:xfrm>
            <a:off x="7210625" y="1947263"/>
            <a:ext cx="1068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Rajdhani"/>
                <a:ea typeface="Rajdhani"/>
                <a:cs typeface="Rajdhani"/>
                <a:sym typeface="Rajdhani"/>
              </a:rPr>
              <a:t>Hi! I am your Personal voice assistant. How can I help?</a:t>
            </a:r>
            <a:endParaRPr b="1" sz="1600">
              <a:solidFill>
                <a:srgbClr val="FFFFFF"/>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32"/>
          <p:cNvSpPr txBox="1"/>
          <p:nvPr>
            <p:ph idx="4294967295" type="subTitle"/>
          </p:nvPr>
        </p:nvSpPr>
        <p:spPr>
          <a:xfrm>
            <a:off x="427600" y="293225"/>
            <a:ext cx="8442300" cy="4520400"/>
          </a:xfrm>
          <a:prstGeom prst="rect">
            <a:avLst/>
          </a:prstGeom>
        </p:spPr>
        <p:txBody>
          <a:bodyPr anchorCtr="0" anchor="ctr" bIns="91425" lIns="91425" spcFirstLastPara="1" rIns="91425" wrap="square" tIns="274300">
            <a:noAutofit/>
          </a:bodyPr>
          <a:lstStyle/>
          <a:p>
            <a:pPr indent="0" lvl="0" marL="0" rtl="0" algn="l">
              <a:lnSpc>
                <a:spcPct val="100000"/>
              </a:lnSpc>
              <a:spcBef>
                <a:spcPts val="0"/>
              </a:spcBef>
              <a:spcAft>
                <a:spcPts val="0"/>
              </a:spcAft>
              <a:buNone/>
            </a:pPr>
            <a:r>
              <a:rPr lang="en" sz="1900">
                <a:solidFill>
                  <a:srgbClr val="00FFFF"/>
                </a:solidFill>
                <a:latin typeface="Pacifico"/>
                <a:ea typeface="Pacifico"/>
                <a:cs typeface="Pacifico"/>
                <a:sym typeface="Pacifico"/>
              </a:rPr>
              <a:t>Python Backend:</a:t>
            </a:r>
            <a:endParaRPr sz="1900">
              <a:solidFill>
                <a:srgbClr val="00FFFF"/>
              </a:solidFill>
              <a:latin typeface="Pacifico"/>
              <a:ea typeface="Pacifico"/>
              <a:cs typeface="Pacifico"/>
              <a:sym typeface="Pacifico"/>
            </a:endParaRPr>
          </a:p>
          <a:p>
            <a:pPr indent="0" lvl="0" marL="0" rtl="0" algn="l">
              <a:lnSpc>
                <a:spcPct val="100000"/>
              </a:lnSpc>
              <a:spcBef>
                <a:spcPts val="1600"/>
              </a:spcBef>
              <a:spcAft>
                <a:spcPts val="0"/>
              </a:spcAft>
              <a:buNone/>
            </a:pPr>
            <a:r>
              <a:rPr lang="en" sz="1500"/>
              <a:t>The python backend gets the output from the speech recognition module.The output is then sent back to the python backend to give the required output to the user.</a:t>
            </a:r>
            <a:endParaRPr sz="1500"/>
          </a:p>
          <a:p>
            <a:pPr indent="0" lvl="0" marL="0" rtl="0" algn="l">
              <a:lnSpc>
                <a:spcPct val="100000"/>
              </a:lnSpc>
              <a:spcBef>
                <a:spcPts val="1600"/>
              </a:spcBef>
              <a:spcAft>
                <a:spcPts val="0"/>
              </a:spcAft>
              <a:buNone/>
            </a:pPr>
            <a:r>
              <a:t/>
            </a:r>
            <a:endParaRPr sz="1500"/>
          </a:p>
          <a:p>
            <a:pPr indent="0" lvl="0" marL="0" rtl="0" algn="l">
              <a:lnSpc>
                <a:spcPct val="100000"/>
              </a:lnSpc>
              <a:spcBef>
                <a:spcPts val="1600"/>
              </a:spcBef>
              <a:spcAft>
                <a:spcPts val="0"/>
              </a:spcAft>
              <a:buNone/>
            </a:pPr>
            <a:r>
              <a:rPr lang="en" sz="2000">
                <a:solidFill>
                  <a:srgbClr val="00FFFF"/>
                </a:solidFill>
                <a:latin typeface="Pacifico"/>
                <a:ea typeface="Pacifico"/>
                <a:cs typeface="Pacifico"/>
                <a:sym typeface="Pacifico"/>
              </a:rPr>
              <a:t>Text-to-speech module:</a:t>
            </a:r>
            <a:endParaRPr sz="2000">
              <a:solidFill>
                <a:srgbClr val="00FFFF"/>
              </a:solidFill>
              <a:latin typeface="Pacifico"/>
              <a:ea typeface="Pacifico"/>
              <a:cs typeface="Pacifico"/>
              <a:sym typeface="Pacifico"/>
            </a:endParaRPr>
          </a:p>
          <a:p>
            <a:pPr indent="0" lvl="0" marL="0" rtl="0" algn="l">
              <a:lnSpc>
                <a:spcPct val="100000"/>
              </a:lnSpc>
              <a:spcBef>
                <a:spcPts val="1600"/>
              </a:spcBef>
              <a:spcAft>
                <a:spcPts val="1600"/>
              </a:spcAft>
              <a:buNone/>
            </a:pPr>
            <a:r>
              <a:rPr lang="en" sz="1600"/>
              <a:t>Text-to-Speech (TTS) refers to the ability of computers to read text aloud. A TTS module converts written text to a phonemic representation, then converts the phonemic representation to waveforms that can be output as sound. TTS engines with different languages, dialects and specialized vocabularies are available through third-party publishers.</a:t>
            </a:r>
            <a:endParaRPr sz="1600"/>
          </a:p>
        </p:txBody>
      </p:sp>
      <p:sp>
        <p:nvSpPr>
          <p:cNvPr id="337" name="Google Shape;337;p32"/>
          <p:cNvSpPr txBox="1"/>
          <p:nvPr/>
        </p:nvSpPr>
        <p:spPr>
          <a:xfrm>
            <a:off x="7210625" y="1947263"/>
            <a:ext cx="106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rgbClr val="FFFFFF"/>
              </a:solidFill>
              <a:latin typeface="Rajdhani"/>
              <a:ea typeface="Rajdhani"/>
              <a:cs typeface="Rajdhani"/>
              <a:sym typeface="Rajdhan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3"/>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34"/>
          <p:cNvSpPr txBox="1"/>
          <p:nvPr>
            <p:ph type="title"/>
          </p:nvPr>
        </p:nvSpPr>
        <p:spPr>
          <a:xfrm>
            <a:off x="268075" y="986275"/>
            <a:ext cx="4875300" cy="14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900">
                <a:solidFill>
                  <a:srgbClr val="00FFFF"/>
                </a:solidFill>
                <a:latin typeface="Pacifico"/>
                <a:ea typeface="Pacifico"/>
                <a:cs typeface="Pacifico"/>
                <a:sym typeface="Pacifico"/>
              </a:rPr>
              <a:t>Implementation</a:t>
            </a:r>
            <a:endParaRPr b="0" sz="3900">
              <a:solidFill>
                <a:srgbClr val="00FFFF"/>
              </a:solidFill>
              <a:latin typeface="Pacifico"/>
              <a:ea typeface="Pacifico"/>
              <a:cs typeface="Pacifico"/>
              <a:sym typeface="Pacifico"/>
            </a:endParaRPr>
          </a:p>
        </p:txBody>
      </p:sp>
      <p:sp>
        <p:nvSpPr>
          <p:cNvPr id="348" name="Google Shape;348;p34"/>
          <p:cNvSpPr txBox="1"/>
          <p:nvPr/>
        </p:nvSpPr>
        <p:spPr>
          <a:xfrm>
            <a:off x="4557075" y="818575"/>
            <a:ext cx="4288200" cy="4227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Fira Sans Condensed"/>
              <a:buChar char="➔"/>
            </a:pPr>
            <a:r>
              <a:rPr b="1" lang="en">
                <a:solidFill>
                  <a:srgbClr val="FFFFFF"/>
                </a:solidFill>
                <a:latin typeface="Fira Sans Condensed"/>
                <a:ea typeface="Fira Sans Condensed"/>
                <a:cs typeface="Fira Sans Condensed"/>
                <a:sym typeface="Fira Sans Condensed"/>
              </a:rPr>
              <a:t>Our AI-based Virtual Assistant will be implemented using python libraries,  and the google speech recognition API. Python 3.7 or above, Spyder IDE or Visual studio code or pycharm, will be used for the development of the assistant.</a:t>
            </a:r>
            <a:endParaRPr b="1">
              <a:solidFill>
                <a:srgbClr val="FFFFFF"/>
              </a:solidFill>
              <a:latin typeface="Fira Sans Condensed"/>
              <a:ea typeface="Fira Sans Condensed"/>
              <a:cs typeface="Fira Sans Condensed"/>
              <a:sym typeface="Fira Sans Condensed"/>
            </a:endParaRPr>
          </a:p>
          <a:p>
            <a:pPr indent="0" lvl="0" marL="914400" rtl="0" algn="l">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FFFFFF"/>
              </a:buClr>
              <a:buSzPts val="1300"/>
              <a:buFont typeface="Fira Sans Condensed"/>
              <a:buChar char="➔"/>
            </a:pPr>
            <a:r>
              <a:rPr b="1" lang="en" sz="1300">
                <a:solidFill>
                  <a:srgbClr val="FFFFFF"/>
                </a:solidFill>
                <a:latin typeface="Fira Sans Condensed"/>
                <a:ea typeface="Fira Sans Condensed"/>
                <a:cs typeface="Fira Sans Condensed"/>
                <a:sym typeface="Fira Sans Condensed"/>
              </a:rPr>
              <a:t>Our Voice assistant uses google text-to-speech API to understand all the words spoken by the user, and based on certain conditions that satisfy being a command the voice assistant sends responses to the user. </a:t>
            </a:r>
            <a:endParaRPr b="1" sz="1300">
              <a:solidFill>
                <a:srgbClr val="FFFFFF"/>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FFFFFF"/>
              </a:buClr>
              <a:buSzPts val="1300"/>
              <a:buFont typeface="Fira Sans Condensed"/>
              <a:buChar char="➔"/>
            </a:pPr>
            <a:r>
              <a:rPr b="1" lang="en" sz="1300">
                <a:solidFill>
                  <a:srgbClr val="FFFFFF"/>
                </a:solidFill>
                <a:latin typeface="Fira Sans Condensed"/>
                <a:ea typeface="Fira Sans Condensed"/>
                <a:cs typeface="Fira Sans Condensed"/>
                <a:sym typeface="Fira Sans Condensed"/>
              </a:rPr>
              <a:t>These commands are then go through Speech Recognition and convert them to a machine-readable format</a:t>
            </a:r>
            <a:endParaRPr b="1" sz="1300">
              <a:solidFill>
                <a:srgbClr val="FFFFFF"/>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sz="1300">
              <a:solidFill>
                <a:srgbClr val="FFFFFF"/>
              </a:solidFill>
              <a:latin typeface="Fira Sans Condensed"/>
              <a:ea typeface="Fira Sans Condensed"/>
              <a:cs typeface="Fira Sans Condensed"/>
              <a:sym typeface="Fira Sans Condensed"/>
            </a:endParaRPr>
          </a:p>
        </p:txBody>
      </p:sp>
      <p:grpSp>
        <p:nvGrpSpPr>
          <p:cNvPr id="349" name="Google Shape;349;p34"/>
          <p:cNvGrpSpPr/>
          <p:nvPr/>
        </p:nvGrpSpPr>
        <p:grpSpPr>
          <a:xfrm>
            <a:off x="1600520" y="2074096"/>
            <a:ext cx="2210395" cy="2090466"/>
            <a:chOff x="1040275" y="238125"/>
            <a:chExt cx="5538450" cy="5237950"/>
          </a:xfrm>
        </p:grpSpPr>
        <p:sp>
          <p:nvSpPr>
            <p:cNvPr id="350" name="Google Shape;350;p34"/>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5"/>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txBox="1"/>
          <p:nvPr/>
        </p:nvSpPr>
        <p:spPr>
          <a:xfrm>
            <a:off x="3923875" y="2795650"/>
            <a:ext cx="2430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3800">
              <a:solidFill>
                <a:srgbClr val="212121"/>
              </a:solidFill>
              <a:latin typeface="Pacifico"/>
              <a:ea typeface="Pacifico"/>
              <a:cs typeface="Pacifico"/>
              <a:sym typeface="Pacifico"/>
            </a:endParaRPr>
          </a:p>
        </p:txBody>
      </p:sp>
      <p:pic>
        <p:nvPicPr>
          <p:cNvPr id="581" name="Google Shape;581;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582" name="Google Shape;582;p35"/>
          <p:cNvSpPr txBox="1"/>
          <p:nvPr/>
        </p:nvSpPr>
        <p:spPr>
          <a:xfrm>
            <a:off x="0" y="1257650"/>
            <a:ext cx="21666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200">
                <a:latin typeface="Pacifico"/>
                <a:ea typeface="Pacifico"/>
                <a:cs typeface="Pacifico"/>
                <a:sym typeface="Pacifico"/>
              </a:rPr>
              <a:t>Thank </a:t>
            </a:r>
            <a:endParaRPr i="1" sz="3200">
              <a:latin typeface="Pacifico"/>
              <a:ea typeface="Pacifico"/>
              <a:cs typeface="Pacifico"/>
              <a:sym typeface="Pacifico"/>
            </a:endParaRPr>
          </a:p>
          <a:p>
            <a:pPr indent="0" lvl="0" marL="0" rtl="0" algn="ctr">
              <a:spcBef>
                <a:spcPts val="0"/>
              </a:spcBef>
              <a:spcAft>
                <a:spcPts val="0"/>
              </a:spcAft>
              <a:buNone/>
            </a:pPr>
            <a:r>
              <a:rPr i="1" lang="en" sz="3200">
                <a:latin typeface="Pacifico"/>
                <a:ea typeface="Pacifico"/>
                <a:cs typeface="Pacifico"/>
                <a:sym typeface="Pacifico"/>
              </a:rPr>
              <a:t>You!</a:t>
            </a:r>
            <a:endParaRPr i="1" sz="3200">
              <a:latin typeface="Pacifico"/>
              <a:ea typeface="Pacifico"/>
              <a:cs typeface="Pacifico"/>
              <a:sym typeface="Pacifico"/>
            </a:endParaRPr>
          </a:p>
        </p:txBody>
      </p:sp>
      <p:sp>
        <p:nvSpPr>
          <p:cNvPr id="583" name="Google Shape;583;p35"/>
          <p:cNvSpPr txBox="1"/>
          <p:nvPr/>
        </p:nvSpPr>
        <p:spPr>
          <a:xfrm>
            <a:off x="6712150" y="867450"/>
            <a:ext cx="23172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acifico"/>
                <a:ea typeface="Pacifico"/>
                <a:cs typeface="Pacifico"/>
                <a:sym typeface="Pacifico"/>
              </a:rPr>
              <a:t>“The coming era of Artificial Intelligence will not be the era of war, but be the era of deep compassion, non-violence, and love.”</a:t>
            </a:r>
            <a:endParaRPr sz="2000">
              <a:latin typeface="Pacifico"/>
              <a:ea typeface="Pacifico"/>
              <a:cs typeface="Pacifico"/>
              <a:sym typeface="Pacifico"/>
            </a:endParaRPr>
          </a:p>
          <a:p>
            <a:pPr indent="-355600" lvl="0" marL="457200" rtl="0" algn="l">
              <a:spcBef>
                <a:spcPts val="0"/>
              </a:spcBef>
              <a:spcAft>
                <a:spcPts val="0"/>
              </a:spcAft>
              <a:buSzPts val="2000"/>
              <a:buFont typeface="Pacifico"/>
              <a:buChar char="-"/>
            </a:pPr>
            <a:r>
              <a:rPr lang="en" sz="2000">
                <a:latin typeface="Pacifico"/>
                <a:ea typeface="Pacifico"/>
                <a:cs typeface="Pacifico"/>
                <a:sym typeface="Pacifico"/>
              </a:rPr>
              <a:t>Amit Ray, Pioneer of Compassionate AI Movement.</a:t>
            </a:r>
            <a:endParaRPr sz="2000">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FF"/>
                </a:solidFill>
                <a:latin typeface="Lobster"/>
                <a:ea typeface="Lobster"/>
                <a:cs typeface="Lobster"/>
                <a:sym typeface="Lobster"/>
              </a:rPr>
              <a:t>The Team</a:t>
            </a:r>
            <a:endParaRPr>
              <a:solidFill>
                <a:srgbClr val="00FFFF"/>
              </a:solidFill>
              <a:latin typeface="Lobster"/>
              <a:ea typeface="Lobster"/>
              <a:cs typeface="Lobster"/>
              <a:sym typeface="Lobster"/>
            </a:endParaRPr>
          </a:p>
        </p:txBody>
      </p:sp>
      <p:sp>
        <p:nvSpPr>
          <p:cNvPr id="106" name="Google Shape;106;p23"/>
          <p:cNvSpPr txBox="1"/>
          <p:nvPr/>
        </p:nvSpPr>
        <p:spPr>
          <a:xfrm>
            <a:off x="2088350" y="1790024"/>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20BRS1231</a:t>
            </a:r>
            <a:endParaRPr>
              <a:solidFill>
                <a:schemeClr val="lt2"/>
              </a:solidFill>
              <a:latin typeface="Fira Sans Condensed Light"/>
              <a:ea typeface="Fira Sans Condensed Light"/>
              <a:cs typeface="Fira Sans Condensed Light"/>
              <a:sym typeface="Fira Sans Condensed Light"/>
            </a:endParaRPr>
          </a:p>
        </p:txBody>
      </p:sp>
      <p:sp>
        <p:nvSpPr>
          <p:cNvPr id="107" name="Google Shape;107;p23"/>
          <p:cNvSpPr txBox="1"/>
          <p:nvPr/>
        </p:nvSpPr>
        <p:spPr>
          <a:xfrm>
            <a:off x="2088350" y="3320800"/>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20BRS1202</a:t>
            </a:r>
            <a:endParaRPr>
              <a:solidFill>
                <a:schemeClr val="lt2"/>
              </a:solidFill>
              <a:latin typeface="Fira Sans Condensed Light"/>
              <a:ea typeface="Fira Sans Condensed Light"/>
              <a:cs typeface="Fira Sans Condensed Light"/>
              <a:sym typeface="Fira Sans Condensed Light"/>
            </a:endParaRPr>
          </a:p>
        </p:txBody>
      </p:sp>
      <p:grpSp>
        <p:nvGrpSpPr>
          <p:cNvPr id="108" name="Google Shape;108;p23"/>
          <p:cNvGrpSpPr/>
          <p:nvPr/>
        </p:nvGrpSpPr>
        <p:grpSpPr>
          <a:xfrm>
            <a:off x="1047565" y="1676257"/>
            <a:ext cx="635477" cy="633411"/>
            <a:chOff x="6039282" y="1042577"/>
            <a:chExt cx="734315" cy="731929"/>
          </a:xfrm>
        </p:grpSpPr>
        <p:sp>
          <p:nvSpPr>
            <p:cNvPr id="109" name="Google Shape;109;p2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23"/>
          <p:cNvGrpSpPr/>
          <p:nvPr/>
        </p:nvGrpSpPr>
        <p:grpSpPr>
          <a:xfrm>
            <a:off x="685928" y="1318008"/>
            <a:ext cx="1359588" cy="1359588"/>
            <a:chOff x="885403" y="1571142"/>
            <a:chExt cx="2598600" cy="2598600"/>
          </a:xfrm>
        </p:grpSpPr>
        <p:sp>
          <p:nvSpPr>
            <p:cNvPr id="131" name="Google Shape;131;p23"/>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23"/>
          <p:cNvGrpSpPr/>
          <p:nvPr/>
        </p:nvGrpSpPr>
        <p:grpSpPr>
          <a:xfrm>
            <a:off x="5175119" y="1676257"/>
            <a:ext cx="635477" cy="633411"/>
            <a:chOff x="6039282" y="1042577"/>
            <a:chExt cx="734315" cy="731929"/>
          </a:xfrm>
        </p:grpSpPr>
        <p:sp>
          <p:nvSpPr>
            <p:cNvPr id="135" name="Google Shape;135;p2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23"/>
          <p:cNvGrpSpPr/>
          <p:nvPr/>
        </p:nvGrpSpPr>
        <p:grpSpPr>
          <a:xfrm rot="9050597">
            <a:off x="4813463" y="1313173"/>
            <a:ext cx="1359571" cy="1359571"/>
            <a:chOff x="885403" y="1571142"/>
            <a:chExt cx="2598600" cy="2598600"/>
          </a:xfrm>
        </p:grpSpPr>
        <p:sp>
          <p:nvSpPr>
            <p:cNvPr id="157" name="Google Shape;157;p23"/>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3"/>
          <p:cNvGrpSpPr/>
          <p:nvPr/>
        </p:nvGrpSpPr>
        <p:grpSpPr>
          <a:xfrm>
            <a:off x="1047565" y="3210636"/>
            <a:ext cx="635477" cy="633411"/>
            <a:chOff x="6039282" y="1042577"/>
            <a:chExt cx="734315" cy="731929"/>
          </a:xfrm>
        </p:grpSpPr>
        <p:sp>
          <p:nvSpPr>
            <p:cNvPr id="161" name="Google Shape;161;p2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3"/>
          <p:cNvGrpSpPr/>
          <p:nvPr/>
        </p:nvGrpSpPr>
        <p:grpSpPr>
          <a:xfrm rot="3938964">
            <a:off x="686008" y="2852262"/>
            <a:ext cx="1359428" cy="1359428"/>
            <a:chOff x="885403" y="1571142"/>
            <a:chExt cx="2598600" cy="2598600"/>
          </a:xfrm>
        </p:grpSpPr>
        <p:sp>
          <p:nvSpPr>
            <p:cNvPr id="183" name="Google Shape;183;p23"/>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3"/>
          <p:cNvSpPr txBox="1"/>
          <p:nvPr/>
        </p:nvSpPr>
        <p:spPr>
          <a:xfrm>
            <a:off x="6238525" y="1790024"/>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20BRS1216</a:t>
            </a:r>
            <a:endParaRPr>
              <a:solidFill>
                <a:schemeClr val="lt2"/>
              </a:solidFill>
              <a:latin typeface="Fira Sans Condensed Light"/>
              <a:ea typeface="Fira Sans Condensed Light"/>
              <a:cs typeface="Fira Sans Condensed Light"/>
              <a:sym typeface="Fira Sans Condensed Light"/>
            </a:endParaRPr>
          </a:p>
        </p:txBody>
      </p:sp>
      <p:sp>
        <p:nvSpPr>
          <p:cNvPr id="187" name="Google Shape;187;p23"/>
          <p:cNvSpPr txBox="1"/>
          <p:nvPr/>
        </p:nvSpPr>
        <p:spPr>
          <a:xfrm>
            <a:off x="6238525" y="3320800"/>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20BRS1271</a:t>
            </a:r>
            <a:endParaRPr>
              <a:solidFill>
                <a:schemeClr val="lt2"/>
              </a:solidFill>
              <a:latin typeface="Fira Sans Condensed Light"/>
              <a:ea typeface="Fira Sans Condensed Light"/>
              <a:cs typeface="Fira Sans Condensed Light"/>
              <a:sym typeface="Fira Sans Condensed Light"/>
            </a:endParaRPr>
          </a:p>
        </p:txBody>
      </p:sp>
      <p:sp>
        <p:nvSpPr>
          <p:cNvPr id="188" name="Google Shape;188;p23"/>
          <p:cNvSpPr txBox="1"/>
          <p:nvPr/>
        </p:nvSpPr>
        <p:spPr>
          <a:xfrm>
            <a:off x="2088350" y="1565500"/>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rgbClr val="FFFFFF"/>
                </a:solidFill>
                <a:latin typeface="Rajdhani"/>
                <a:ea typeface="Rajdhani"/>
                <a:cs typeface="Rajdhani"/>
                <a:sym typeface="Rajdhani"/>
              </a:rPr>
              <a:t>HARISH KUMAR K</a:t>
            </a:r>
            <a:endParaRPr b="1" sz="1800">
              <a:solidFill>
                <a:srgbClr val="FFFFFF"/>
              </a:solidFill>
              <a:latin typeface="Rajdhani"/>
              <a:ea typeface="Rajdhani"/>
              <a:cs typeface="Rajdhani"/>
              <a:sym typeface="Rajdhani"/>
            </a:endParaRPr>
          </a:p>
        </p:txBody>
      </p:sp>
      <p:sp>
        <p:nvSpPr>
          <p:cNvPr id="189" name="Google Shape;189;p23"/>
          <p:cNvSpPr txBox="1"/>
          <p:nvPr/>
        </p:nvSpPr>
        <p:spPr>
          <a:xfrm>
            <a:off x="2088350" y="3096275"/>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MADHAV SRIVALSAN</a:t>
            </a:r>
            <a:endParaRPr b="1" sz="1800">
              <a:solidFill>
                <a:schemeClr val="lt2"/>
              </a:solidFill>
              <a:latin typeface="Rajdhani"/>
              <a:ea typeface="Rajdhani"/>
              <a:cs typeface="Rajdhani"/>
              <a:sym typeface="Rajdhani"/>
            </a:endParaRPr>
          </a:p>
        </p:txBody>
      </p:sp>
      <p:grpSp>
        <p:nvGrpSpPr>
          <p:cNvPr id="190" name="Google Shape;190;p23"/>
          <p:cNvGrpSpPr/>
          <p:nvPr/>
        </p:nvGrpSpPr>
        <p:grpSpPr>
          <a:xfrm rot="-5079530">
            <a:off x="4813491" y="2852495"/>
            <a:ext cx="1359514" cy="1359514"/>
            <a:chOff x="885403" y="1571142"/>
            <a:chExt cx="2598600" cy="2598600"/>
          </a:xfrm>
        </p:grpSpPr>
        <p:sp>
          <p:nvSpPr>
            <p:cNvPr id="191" name="Google Shape;191;p23"/>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3"/>
          <p:cNvSpPr txBox="1"/>
          <p:nvPr/>
        </p:nvSpPr>
        <p:spPr>
          <a:xfrm>
            <a:off x="6238525" y="1565500"/>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SOURASISH PAL</a:t>
            </a:r>
            <a:endParaRPr b="1" sz="1800">
              <a:solidFill>
                <a:schemeClr val="lt2"/>
              </a:solidFill>
              <a:latin typeface="Rajdhani"/>
              <a:ea typeface="Rajdhani"/>
              <a:cs typeface="Rajdhani"/>
              <a:sym typeface="Rajdhani"/>
            </a:endParaRPr>
          </a:p>
        </p:txBody>
      </p:sp>
      <p:sp>
        <p:nvSpPr>
          <p:cNvPr id="195" name="Google Shape;195;p23"/>
          <p:cNvSpPr txBox="1"/>
          <p:nvPr/>
        </p:nvSpPr>
        <p:spPr>
          <a:xfrm>
            <a:off x="6238525" y="3096275"/>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SRUTHI R</a:t>
            </a:r>
            <a:endParaRPr b="1" sz="1800">
              <a:solidFill>
                <a:schemeClr val="lt2"/>
              </a:solidFill>
              <a:latin typeface="Rajdhani"/>
              <a:ea typeface="Rajdhani"/>
              <a:cs typeface="Rajdhani"/>
              <a:sym typeface="Rajdhani"/>
            </a:endParaRPr>
          </a:p>
        </p:txBody>
      </p:sp>
      <p:grpSp>
        <p:nvGrpSpPr>
          <p:cNvPr id="196" name="Google Shape;196;p23"/>
          <p:cNvGrpSpPr/>
          <p:nvPr/>
        </p:nvGrpSpPr>
        <p:grpSpPr>
          <a:xfrm>
            <a:off x="5175119" y="3210636"/>
            <a:ext cx="635477" cy="633411"/>
            <a:chOff x="6039282" y="1042577"/>
            <a:chExt cx="734315" cy="731929"/>
          </a:xfrm>
        </p:grpSpPr>
        <p:sp>
          <p:nvSpPr>
            <p:cNvPr id="197" name="Google Shape;197;p2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24"/>
          <p:cNvSpPr txBox="1"/>
          <p:nvPr>
            <p:ph type="title"/>
          </p:nvPr>
        </p:nvSpPr>
        <p:spPr>
          <a:xfrm>
            <a:off x="1511713" y="1452625"/>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0" lang="en">
                <a:solidFill>
                  <a:srgbClr val="00FFFF"/>
                </a:solidFill>
                <a:latin typeface="Pacifico"/>
                <a:ea typeface="Pacifico"/>
                <a:cs typeface="Pacifico"/>
                <a:sym typeface="Pacifico"/>
              </a:rPr>
              <a:t>Objective</a:t>
            </a:r>
            <a:endParaRPr b="0">
              <a:solidFill>
                <a:srgbClr val="00FFFF"/>
              </a:solidFill>
              <a:latin typeface="Pacifico"/>
              <a:ea typeface="Pacifico"/>
              <a:cs typeface="Pacifico"/>
              <a:sym typeface="Pacifico"/>
            </a:endParaRPr>
          </a:p>
        </p:txBody>
      </p:sp>
      <p:sp>
        <p:nvSpPr>
          <p:cNvPr id="223" name="Google Shape;223;p24"/>
          <p:cNvSpPr txBox="1"/>
          <p:nvPr>
            <p:ph idx="1" type="subTitle"/>
          </p:nvPr>
        </p:nvSpPr>
        <p:spPr>
          <a:xfrm>
            <a:off x="1545187" y="1953300"/>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Brief Summary of the Project</a:t>
            </a:r>
            <a:endParaRPr/>
          </a:p>
        </p:txBody>
      </p:sp>
      <p:sp>
        <p:nvSpPr>
          <p:cNvPr id="224" name="Google Shape;224;p24"/>
          <p:cNvSpPr txBox="1"/>
          <p:nvPr>
            <p:ph idx="2" type="title"/>
          </p:nvPr>
        </p:nvSpPr>
        <p:spPr>
          <a:xfrm>
            <a:off x="4845487" y="1455263"/>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0" lang="en">
                <a:solidFill>
                  <a:srgbClr val="00FFFF"/>
                </a:solidFill>
                <a:latin typeface="Pacifico"/>
                <a:ea typeface="Pacifico"/>
                <a:cs typeface="Pacifico"/>
                <a:sym typeface="Pacifico"/>
              </a:rPr>
              <a:t>Existing System</a:t>
            </a:r>
            <a:endParaRPr b="0">
              <a:solidFill>
                <a:srgbClr val="00FFFF"/>
              </a:solidFill>
              <a:latin typeface="Pacifico"/>
              <a:ea typeface="Pacifico"/>
              <a:cs typeface="Pacifico"/>
              <a:sym typeface="Pacifico"/>
            </a:endParaRPr>
          </a:p>
        </p:txBody>
      </p:sp>
      <p:sp>
        <p:nvSpPr>
          <p:cNvPr id="225" name="Google Shape;225;p24"/>
          <p:cNvSpPr txBox="1"/>
          <p:nvPr>
            <p:ph idx="3" type="subTitle"/>
          </p:nvPr>
        </p:nvSpPr>
        <p:spPr>
          <a:xfrm>
            <a:off x="4847012" y="1953288"/>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What is new in our project other than the existing ones</a:t>
            </a:r>
            <a:endParaRPr/>
          </a:p>
        </p:txBody>
      </p:sp>
      <p:sp>
        <p:nvSpPr>
          <p:cNvPr id="226" name="Google Shape;226;p24"/>
          <p:cNvSpPr txBox="1"/>
          <p:nvPr>
            <p:ph idx="4" type="title"/>
          </p:nvPr>
        </p:nvSpPr>
        <p:spPr>
          <a:xfrm>
            <a:off x="2768313" y="287745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0" lang="en">
                <a:solidFill>
                  <a:srgbClr val="00FFFF"/>
                </a:solidFill>
                <a:latin typeface="Pacifico"/>
                <a:ea typeface="Pacifico"/>
                <a:cs typeface="Pacifico"/>
                <a:sym typeface="Pacifico"/>
              </a:rPr>
              <a:t>Scope</a:t>
            </a:r>
            <a:endParaRPr b="0">
              <a:solidFill>
                <a:srgbClr val="00FFFF"/>
              </a:solidFill>
              <a:latin typeface="Pacifico"/>
              <a:ea typeface="Pacifico"/>
              <a:cs typeface="Pacifico"/>
              <a:sym typeface="Pacifico"/>
            </a:endParaRPr>
          </a:p>
        </p:txBody>
      </p:sp>
      <p:sp>
        <p:nvSpPr>
          <p:cNvPr id="227" name="Google Shape;227;p24"/>
          <p:cNvSpPr txBox="1"/>
          <p:nvPr>
            <p:ph idx="5" type="subTitle"/>
          </p:nvPr>
        </p:nvSpPr>
        <p:spPr>
          <a:xfrm>
            <a:off x="2762125" y="3298950"/>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Purpose of the Project</a:t>
            </a:r>
            <a:endParaRPr/>
          </a:p>
        </p:txBody>
      </p:sp>
      <p:sp>
        <p:nvSpPr>
          <p:cNvPr id="228" name="Google Shape;228;p24"/>
          <p:cNvSpPr txBox="1"/>
          <p:nvPr>
            <p:ph idx="6" type="title"/>
          </p:nvPr>
        </p:nvSpPr>
        <p:spPr>
          <a:xfrm>
            <a:off x="6100575" y="300025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0" lang="en" sz="2200">
                <a:solidFill>
                  <a:srgbClr val="00FFFF"/>
                </a:solidFill>
                <a:latin typeface="Pacifico"/>
                <a:ea typeface="Pacifico"/>
                <a:cs typeface="Pacifico"/>
                <a:sym typeface="Pacifico"/>
              </a:rPr>
              <a:t>Methodology &amp; Block Diagram</a:t>
            </a:r>
            <a:endParaRPr b="0" sz="2200">
              <a:solidFill>
                <a:srgbClr val="00FFFF"/>
              </a:solidFill>
              <a:latin typeface="Pacifico"/>
              <a:ea typeface="Pacifico"/>
              <a:cs typeface="Pacifico"/>
              <a:sym typeface="Pacifico"/>
            </a:endParaRPr>
          </a:p>
        </p:txBody>
      </p:sp>
      <p:sp>
        <p:nvSpPr>
          <p:cNvPr id="229" name="Google Shape;229;p24"/>
          <p:cNvSpPr txBox="1"/>
          <p:nvPr>
            <p:ph idx="7" type="subTitle"/>
          </p:nvPr>
        </p:nvSpPr>
        <p:spPr>
          <a:xfrm>
            <a:off x="6100575" y="3700032"/>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Implementation and Working</a:t>
            </a:r>
            <a:endParaRPr/>
          </a:p>
        </p:txBody>
      </p:sp>
      <p:sp>
        <p:nvSpPr>
          <p:cNvPr id="230" name="Google Shape;230;p24"/>
          <p:cNvSpPr txBox="1"/>
          <p:nvPr>
            <p:ph idx="8" type="title"/>
          </p:nvPr>
        </p:nvSpPr>
        <p:spPr>
          <a:xfrm>
            <a:off x="1959337" y="316430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02</a:t>
            </a:r>
            <a:endParaRPr>
              <a:solidFill>
                <a:srgbClr val="FF0000"/>
              </a:solidFill>
            </a:endParaRPr>
          </a:p>
        </p:txBody>
      </p:sp>
      <p:sp>
        <p:nvSpPr>
          <p:cNvPr id="231" name="Google Shape;231;p24"/>
          <p:cNvSpPr txBox="1"/>
          <p:nvPr>
            <p:ph idx="9" type="title"/>
          </p:nvPr>
        </p:nvSpPr>
        <p:spPr>
          <a:xfrm>
            <a:off x="704337" y="173035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01</a:t>
            </a:r>
            <a:endParaRPr>
              <a:solidFill>
                <a:srgbClr val="FF0000"/>
              </a:solidFill>
            </a:endParaRPr>
          </a:p>
        </p:txBody>
      </p:sp>
      <p:sp>
        <p:nvSpPr>
          <p:cNvPr id="232" name="Google Shape;232;p24"/>
          <p:cNvSpPr txBox="1"/>
          <p:nvPr>
            <p:ph idx="13" type="title"/>
          </p:nvPr>
        </p:nvSpPr>
        <p:spPr>
          <a:xfrm>
            <a:off x="5304000" y="3183632"/>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04</a:t>
            </a:r>
            <a:endParaRPr>
              <a:solidFill>
                <a:srgbClr val="FF0000"/>
              </a:solidFill>
            </a:endParaRPr>
          </a:p>
        </p:txBody>
      </p:sp>
      <p:sp>
        <p:nvSpPr>
          <p:cNvPr id="233" name="Google Shape;233;p24"/>
          <p:cNvSpPr txBox="1"/>
          <p:nvPr>
            <p:ph idx="14" type="title"/>
          </p:nvPr>
        </p:nvSpPr>
        <p:spPr>
          <a:xfrm>
            <a:off x="4048912" y="171921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03</a:t>
            </a:r>
            <a:endParaRPr>
              <a:solidFill>
                <a:srgbClr val="FF0000"/>
              </a:solidFill>
            </a:endParaRPr>
          </a:p>
        </p:txBody>
      </p:sp>
      <p:cxnSp>
        <p:nvCxnSpPr>
          <p:cNvPr id="234" name="Google Shape;234;p24"/>
          <p:cNvCxnSpPr/>
          <p:nvPr/>
        </p:nvCxnSpPr>
        <p:spPr>
          <a:xfrm>
            <a:off x="2635538" y="30694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235" name="Google Shape;235;p24"/>
          <p:cNvCxnSpPr/>
          <p:nvPr/>
        </p:nvCxnSpPr>
        <p:spPr>
          <a:xfrm>
            <a:off x="4725188" y="1620228"/>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236" name="Google Shape;236;p24"/>
          <p:cNvCxnSpPr/>
          <p:nvPr/>
        </p:nvCxnSpPr>
        <p:spPr>
          <a:xfrm>
            <a:off x="5980275" y="30694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237" name="Google Shape;237;p24"/>
          <p:cNvCxnSpPr/>
          <p:nvPr/>
        </p:nvCxnSpPr>
        <p:spPr>
          <a:xfrm>
            <a:off x="1380538" y="1620228"/>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5"/>
          <p:cNvSpPr txBox="1"/>
          <p:nvPr>
            <p:ph type="title"/>
          </p:nvPr>
        </p:nvSpPr>
        <p:spPr>
          <a:xfrm>
            <a:off x="6157550" y="1221600"/>
            <a:ext cx="2712000" cy="26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800">
                <a:solidFill>
                  <a:srgbClr val="00FFFF"/>
                </a:solidFill>
              </a:rPr>
              <a:t>01</a:t>
            </a:r>
            <a:endParaRPr sz="10800">
              <a:solidFill>
                <a:srgbClr val="00FFFF"/>
              </a:solidFill>
            </a:endParaRPr>
          </a:p>
          <a:p>
            <a:pPr indent="0" lvl="0" marL="0" rtl="0" algn="ctr">
              <a:spcBef>
                <a:spcPts val="0"/>
              </a:spcBef>
              <a:spcAft>
                <a:spcPts val="0"/>
              </a:spcAft>
              <a:buNone/>
            </a:pPr>
            <a:r>
              <a:rPr b="0" lang="en" sz="3900">
                <a:solidFill>
                  <a:srgbClr val="00FFFF"/>
                </a:solidFill>
                <a:latin typeface="Pacifico"/>
                <a:ea typeface="Pacifico"/>
                <a:cs typeface="Pacifico"/>
                <a:sym typeface="Pacifico"/>
              </a:rPr>
              <a:t>Objective</a:t>
            </a:r>
            <a:endParaRPr b="0" sz="3900">
              <a:solidFill>
                <a:srgbClr val="00FFFF"/>
              </a:solidFill>
              <a:latin typeface="Pacifico"/>
              <a:ea typeface="Pacifico"/>
              <a:cs typeface="Pacifico"/>
              <a:sym typeface="Pacifico"/>
            </a:endParaRPr>
          </a:p>
          <a:p>
            <a:pPr indent="0" lvl="0" marL="0" rtl="0" algn="l">
              <a:spcBef>
                <a:spcPts val="0"/>
              </a:spcBef>
              <a:spcAft>
                <a:spcPts val="0"/>
              </a:spcAft>
              <a:buNone/>
            </a:pPr>
            <a:r>
              <a:t/>
            </a:r>
            <a:endParaRPr sz="3900"/>
          </a:p>
        </p:txBody>
      </p:sp>
      <p:sp>
        <p:nvSpPr>
          <p:cNvPr id="243" name="Google Shape;243;p25"/>
          <p:cNvSpPr txBox="1"/>
          <p:nvPr>
            <p:ph idx="1" type="subTitle"/>
          </p:nvPr>
        </p:nvSpPr>
        <p:spPr>
          <a:xfrm>
            <a:off x="647500" y="320700"/>
            <a:ext cx="4104900" cy="43587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FFFFFF"/>
              </a:buClr>
              <a:buSzPts val="1400"/>
              <a:buFont typeface="Fira Sans Condensed"/>
              <a:buChar char="★"/>
            </a:pPr>
            <a:r>
              <a:rPr b="1" lang="en">
                <a:solidFill>
                  <a:srgbClr val="FFFFFF"/>
                </a:solidFill>
                <a:latin typeface="Fira Sans Condensed"/>
                <a:ea typeface="Fira Sans Condensed"/>
                <a:cs typeface="Fira Sans Condensed"/>
                <a:sym typeface="Fira Sans Condensed"/>
              </a:rPr>
              <a:t>Voice control is a rapidly expanding function that is altering people's lifestyles. </a:t>
            </a:r>
            <a:endParaRPr b="1">
              <a:solidFill>
                <a:srgbClr val="FFFFFF"/>
              </a:solidFill>
              <a:latin typeface="Fira Sans Condensed"/>
              <a:ea typeface="Fira Sans Condensed"/>
              <a:cs typeface="Fira Sans Condensed"/>
              <a:sym typeface="Fira Sans Condensed"/>
            </a:endParaRPr>
          </a:p>
          <a:p>
            <a:pPr indent="0" lvl="0" marL="457200" rtl="0" algn="just">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a:p>
            <a:pPr indent="-317500" lvl="0" marL="457200" rtl="0" algn="just">
              <a:spcBef>
                <a:spcPts val="0"/>
              </a:spcBef>
              <a:spcAft>
                <a:spcPts val="0"/>
              </a:spcAft>
              <a:buClr>
                <a:srgbClr val="FFFFFF"/>
              </a:buClr>
              <a:buSzPts val="1400"/>
              <a:buFont typeface="Fira Sans Condensed"/>
              <a:buChar char="★"/>
            </a:pPr>
            <a:r>
              <a:rPr b="1" lang="en">
                <a:solidFill>
                  <a:srgbClr val="FFFFFF"/>
                </a:solidFill>
                <a:latin typeface="Fira Sans Condensed"/>
                <a:ea typeface="Fira Sans Condensed"/>
                <a:cs typeface="Fira Sans Condensed"/>
                <a:sym typeface="Fira Sans Condensed"/>
              </a:rPr>
              <a:t>Smartphones and laptops are frequently equipped with voice assistants. </a:t>
            </a:r>
            <a:endParaRPr b="1">
              <a:solidFill>
                <a:srgbClr val="FFFFFF"/>
              </a:solidFill>
              <a:latin typeface="Fira Sans Condensed"/>
              <a:ea typeface="Fira Sans Condensed"/>
              <a:cs typeface="Fira Sans Condensed"/>
              <a:sym typeface="Fira Sans Condensed"/>
            </a:endParaRPr>
          </a:p>
          <a:p>
            <a:pPr indent="0" lvl="0" marL="457200" rtl="0" algn="just">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a:p>
            <a:pPr indent="-317500" lvl="0" marL="457200" rtl="0" algn="just">
              <a:spcBef>
                <a:spcPts val="0"/>
              </a:spcBef>
              <a:spcAft>
                <a:spcPts val="0"/>
              </a:spcAft>
              <a:buClr>
                <a:srgbClr val="FFFFFF"/>
              </a:buClr>
              <a:buSzPts val="1400"/>
              <a:buFont typeface="Fira Sans Condensed"/>
              <a:buChar char="★"/>
            </a:pPr>
            <a:r>
              <a:rPr b="1" lang="en">
                <a:solidFill>
                  <a:srgbClr val="FFFFFF"/>
                </a:solidFill>
                <a:latin typeface="Fira Sans Condensed"/>
                <a:ea typeface="Fira Sans Condensed"/>
                <a:cs typeface="Fira Sans Condensed"/>
                <a:sym typeface="Fira Sans Condensed"/>
              </a:rPr>
              <a:t>Al-based voice assistants are operating systems that can identify and reply to human speech using several voices. </a:t>
            </a:r>
            <a:endParaRPr b="1">
              <a:solidFill>
                <a:srgbClr val="FFFFFF"/>
              </a:solidFill>
              <a:latin typeface="Fira Sans Condensed"/>
              <a:ea typeface="Fira Sans Condensed"/>
              <a:cs typeface="Fira Sans Condensed"/>
              <a:sym typeface="Fira Sans Condensed"/>
            </a:endParaRPr>
          </a:p>
          <a:p>
            <a:pPr indent="0" lvl="0" marL="0" rtl="0" algn="just">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a:p>
            <a:pPr indent="-317500" lvl="0" marL="457200" rtl="0" algn="just">
              <a:spcBef>
                <a:spcPts val="0"/>
              </a:spcBef>
              <a:spcAft>
                <a:spcPts val="0"/>
              </a:spcAft>
              <a:buClr>
                <a:srgbClr val="FFFFFF"/>
              </a:buClr>
              <a:buSzPts val="1400"/>
              <a:buFont typeface="Fira Sans Condensed"/>
              <a:buChar char="★"/>
            </a:pPr>
            <a:r>
              <a:rPr b="1" lang="en">
                <a:solidFill>
                  <a:srgbClr val="FFFFFF"/>
                </a:solidFill>
                <a:latin typeface="Fira Sans Condensed"/>
                <a:ea typeface="Fira Sans Condensed"/>
                <a:cs typeface="Fira Sans Condensed"/>
                <a:sym typeface="Fira Sans Condensed"/>
              </a:rPr>
              <a:t>This voice assistant will collect audio from the microphone, convert it to machine-readable format, and decide what the user needs based on the input and algorithms. </a:t>
            </a:r>
            <a:endParaRPr b="1">
              <a:solidFill>
                <a:srgbClr val="FFFFFF"/>
              </a:solidFill>
              <a:latin typeface="Fira Sans Condensed"/>
              <a:ea typeface="Fira Sans Condensed"/>
              <a:cs typeface="Fira Sans Condensed"/>
              <a:sym typeface="Fira Sans Condensed"/>
            </a:endParaRPr>
          </a:p>
          <a:p>
            <a:pPr indent="0" lvl="0" marL="0" rtl="0" algn="just">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a:p>
            <a:pPr indent="-317500" lvl="0" marL="457200" rtl="0" algn="just">
              <a:spcBef>
                <a:spcPts val="0"/>
              </a:spcBef>
              <a:spcAft>
                <a:spcPts val="0"/>
              </a:spcAft>
              <a:buClr>
                <a:srgbClr val="FFFFFF"/>
              </a:buClr>
              <a:buSzPts val="1400"/>
              <a:buFont typeface="Fira Sans Condensed"/>
              <a:buChar char="★"/>
            </a:pPr>
            <a:r>
              <a:rPr b="1" lang="en">
                <a:solidFill>
                  <a:srgbClr val="FFFFFF"/>
                </a:solidFill>
                <a:latin typeface="Fira Sans Condensed"/>
                <a:ea typeface="Fira Sans Condensed"/>
                <a:cs typeface="Fira Sans Condensed"/>
                <a:sym typeface="Fira Sans Condensed"/>
              </a:rPr>
              <a:t>The text will be transformed into an audio file in English, which will then be played using the Python play sound package. </a:t>
            </a:r>
            <a:endParaRPr b="1">
              <a:solidFill>
                <a:srgbClr val="FFFFFF"/>
              </a:solidFill>
              <a:latin typeface="Fira Sans Condensed"/>
              <a:ea typeface="Fira Sans Condensed"/>
              <a:cs typeface="Fira Sans Condensed"/>
              <a:sym typeface="Fira Sans Condensed"/>
            </a:endParaRPr>
          </a:p>
          <a:p>
            <a:pPr indent="0" lvl="0" marL="0" rtl="0" algn="just">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a:p>
            <a:pPr indent="-317500" lvl="0" marL="457200" rtl="0" algn="just">
              <a:spcBef>
                <a:spcPts val="0"/>
              </a:spcBef>
              <a:spcAft>
                <a:spcPts val="0"/>
              </a:spcAft>
              <a:buClr>
                <a:srgbClr val="FFFFFF"/>
              </a:buClr>
              <a:buSzPts val="1400"/>
              <a:buFont typeface="Fira Sans Condensed"/>
              <a:buChar char="★"/>
            </a:pPr>
            <a:r>
              <a:rPr b="1" lang="en">
                <a:solidFill>
                  <a:srgbClr val="FFFFFF"/>
                </a:solidFill>
                <a:latin typeface="Fira Sans Condensed"/>
                <a:ea typeface="Fira Sans Condensed"/>
                <a:cs typeface="Fira Sans Condensed"/>
                <a:sym typeface="Fira Sans Condensed"/>
              </a:rPr>
              <a:t>The voice assistant uses natural language processing and speech recognition</a:t>
            </a:r>
            <a:endParaRPr b="1">
              <a:solidFill>
                <a:srgbClr val="FFFFFF"/>
              </a:solidFill>
              <a:latin typeface="Fira Sans Condensed"/>
              <a:ea typeface="Fira Sans Condensed"/>
              <a:cs typeface="Fira Sans Condensed"/>
              <a:sym typeface="Fira Sans Condensed"/>
            </a:endParaRPr>
          </a:p>
        </p:txBody>
      </p:sp>
      <p:cxnSp>
        <p:nvCxnSpPr>
          <p:cNvPr id="244" name="Google Shape;244;p25"/>
          <p:cNvCxnSpPr/>
          <p:nvPr/>
        </p:nvCxnSpPr>
        <p:spPr>
          <a:xfrm>
            <a:off x="5395438" y="2060950"/>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26"/>
          <p:cNvSpPr txBox="1"/>
          <p:nvPr>
            <p:ph type="title"/>
          </p:nvPr>
        </p:nvSpPr>
        <p:spPr>
          <a:xfrm>
            <a:off x="775849" y="1328100"/>
            <a:ext cx="2388300" cy="24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800">
                <a:solidFill>
                  <a:srgbClr val="00FFFF"/>
                </a:solidFill>
              </a:rPr>
              <a:t>02</a:t>
            </a:r>
            <a:endParaRPr sz="10800">
              <a:solidFill>
                <a:srgbClr val="00FFFF"/>
              </a:solidFill>
            </a:endParaRPr>
          </a:p>
          <a:p>
            <a:pPr indent="0" lvl="0" marL="0" rtl="0" algn="ctr">
              <a:spcBef>
                <a:spcPts val="0"/>
              </a:spcBef>
              <a:spcAft>
                <a:spcPts val="0"/>
              </a:spcAft>
              <a:buNone/>
            </a:pPr>
            <a:r>
              <a:rPr b="0" lang="en" sz="3900">
                <a:solidFill>
                  <a:srgbClr val="00FFFF"/>
                </a:solidFill>
                <a:latin typeface="Pacifico"/>
                <a:ea typeface="Pacifico"/>
                <a:cs typeface="Pacifico"/>
                <a:sym typeface="Pacifico"/>
              </a:rPr>
              <a:t>Scope</a:t>
            </a:r>
            <a:endParaRPr b="0" sz="3900">
              <a:solidFill>
                <a:srgbClr val="00FFFF"/>
              </a:solidFill>
              <a:latin typeface="Pacifico"/>
              <a:ea typeface="Pacifico"/>
              <a:cs typeface="Pacifico"/>
              <a:sym typeface="Pacifico"/>
            </a:endParaRPr>
          </a:p>
        </p:txBody>
      </p:sp>
      <p:sp>
        <p:nvSpPr>
          <p:cNvPr id="250" name="Google Shape;250;p26"/>
          <p:cNvSpPr txBox="1"/>
          <p:nvPr>
            <p:ph idx="1" type="subTitle"/>
          </p:nvPr>
        </p:nvSpPr>
        <p:spPr>
          <a:xfrm>
            <a:off x="3739050" y="580375"/>
            <a:ext cx="5154300" cy="415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a:buChar char="●"/>
            </a:pPr>
            <a:r>
              <a:rPr b="1" lang="en">
                <a:latin typeface="Fira Sans Condensed"/>
                <a:ea typeface="Fira Sans Condensed"/>
                <a:cs typeface="Fira Sans Condensed"/>
                <a:sym typeface="Fira Sans Condensed"/>
              </a:rPr>
              <a:t>With the developing technology in voice assistants improving in differentiating in voices, we need to also need to address the complexity of of developing the assistants so that they are capable to suit any specific type of brand.</a:t>
            </a:r>
            <a:endParaRPr b="1">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latin typeface="Fira Sans Condensed"/>
              <a:ea typeface="Fira Sans Condensed"/>
              <a:cs typeface="Fira Sans Condensed"/>
              <a:sym typeface="Fira Sans Condensed"/>
            </a:endParaRPr>
          </a:p>
          <a:p>
            <a:pPr indent="-317500" lvl="0" marL="457200" rtl="0" algn="l">
              <a:spcBef>
                <a:spcPts val="0"/>
              </a:spcBef>
              <a:spcAft>
                <a:spcPts val="0"/>
              </a:spcAft>
              <a:buSzPts val="1400"/>
              <a:buFont typeface="Fira Sans Condensed"/>
              <a:buChar char="●"/>
            </a:pPr>
            <a:r>
              <a:rPr b="1" lang="en">
                <a:latin typeface="Fira Sans Condensed"/>
                <a:ea typeface="Fira Sans Condensed"/>
                <a:cs typeface="Fira Sans Condensed"/>
                <a:sym typeface="Fira Sans Condensed"/>
              </a:rPr>
              <a:t>There is also a need of focus on comfort on the user experience as growing technology increasing the complexity of the device.</a:t>
            </a:r>
            <a:endParaRPr b="1">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latin typeface="Fira Sans Condensed"/>
              <a:ea typeface="Fira Sans Condensed"/>
              <a:cs typeface="Fira Sans Condensed"/>
              <a:sym typeface="Fira Sans Condensed"/>
            </a:endParaRPr>
          </a:p>
          <a:p>
            <a:pPr indent="-317500" lvl="0" marL="457200" rtl="0" algn="l">
              <a:spcBef>
                <a:spcPts val="0"/>
              </a:spcBef>
              <a:spcAft>
                <a:spcPts val="0"/>
              </a:spcAft>
              <a:buSzPts val="1400"/>
              <a:buFont typeface="Fira Sans Condensed"/>
              <a:buChar char="●"/>
            </a:pPr>
            <a:r>
              <a:rPr b="1" lang="en">
                <a:latin typeface="Fira Sans Condensed"/>
                <a:ea typeface="Fira Sans Condensed"/>
                <a:cs typeface="Fira Sans Condensed"/>
                <a:sym typeface="Fira Sans Condensed"/>
              </a:rPr>
              <a:t>The use of voice assistants is integrated into our everyday lives.</a:t>
            </a:r>
            <a:endParaRPr b="1">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latin typeface="Fira Sans Condensed"/>
              <a:ea typeface="Fira Sans Condensed"/>
              <a:cs typeface="Fira Sans Condensed"/>
              <a:sym typeface="Fira Sans Condensed"/>
            </a:endParaRPr>
          </a:p>
          <a:p>
            <a:pPr indent="-317500" lvl="0" marL="457200" rtl="0" algn="l">
              <a:spcBef>
                <a:spcPts val="0"/>
              </a:spcBef>
              <a:spcAft>
                <a:spcPts val="0"/>
              </a:spcAft>
              <a:buSzPts val="1400"/>
              <a:buFont typeface="Fira Sans Condensed"/>
              <a:buChar char="●"/>
            </a:pPr>
            <a:r>
              <a:rPr b="1" lang="en">
                <a:latin typeface="Fira Sans Condensed"/>
                <a:ea typeface="Fira Sans Condensed"/>
                <a:cs typeface="Fira Sans Condensed"/>
                <a:sym typeface="Fira Sans Condensed"/>
              </a:rPr>
              <a:t>IoT devices are giving voice assistant devices more utility by integrating them to thermostats and smart speakers.</a:t>
            </a:r>
            <a:endParaRPr b="1">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b="1">
              <a:latin typeface="Fira Sans Condensed"/>
              <a:ea typeface="Fira Sans Condensed"/>
              <a:cs typeface="Fira Sans Condensed"/>
              <a:sym typeface="Fira Sans Condensed"/>
            </a:endParaRPr>
          </a:p>
          <a:p>
            <a:pPr indent="-317500" lvl="0" marL="457200" rtl="0" algn="l">
              <a:spcBef>
                <a:spcPts val="0"/>
              </a:spcBef>
              <a:spcAft>
                <a:spcPts val="0"/>
              </a:spcAft>
              <a:buSzPts val="1400"/>
              <a:buFont typeface="Fira Sans Condensed"/>
              <a:buChar char="●"/>
            </a:pPr>
            <a:r>
              <a:rPr b="1" lang="en">
                <a:latin typeface="Fira Sans Condensed"/>
                <a:ea typeface="Fira Sans Condensed"/>
                <a:cs typeface="Fira Sans Condensed"/>
                <a:sym typeface="Fira Sans Condensed"/>
              </a:rPr>
              <a:t>The integration of IoT and virtual assistants can enhance the developing technology rapidly and efficiently.</a:t>
            </a:r>
            <a:endParaRPr b="1">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200">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200">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200">
              <a:latin typeface="Fira Sans Condensed"/>
              <a:ea typeface="Fira Sans Condensed"/>
              <a:cs typeface="Fira Sans Condensed"/>
              <a:sym typeface="Fira Sans Condensed"/>
            </a:endParaRPr>
          </a:p>
        </p:txBody>
      </p:sp>
      <p:cxnSp>
        <p:nvCxnSpPr>
          <p:cNvPr id="251" name="Google Shape;251;p26"/>
          <p:cNvCxnSpPr/>
          <p:nvPr/>
        </p:nvCxnSpPr>
        <p:spPr>
          <a:xfrm>
            <a:off x="3421900" y="2393825"/>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27"/>
          <p:cNvSpPr txBox="1"/>
          <p:nvPr>
            <p:ph idx="4294967295" type="subTitle"/>
          </p:nvPr>
        </p:nvSpPr>
        <p:spPr>
          <a:xfrm>
            <a:off x="777400" y="3672425"/>
            <a:ext cx="1886100" cy="7839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300"/>
              <a:t>The app is able to search YouTube videos, songs, Wikipedia, google for any information in the internet.</a:t>
            </a:r>
            <a:endParaRPr sz="1300"/>
          </a:p>
        </p:txBody>
      </p:sp>
      <p:sp>
        <p:nvSpPr>
          <p:cNvPr id="257" name="Google Shape;257;p27"/>
          <p:cNvSpPr txBox="1"/>
          <p:nvPr>
            <p:ph idx="4294967295" type="subTitle"/>
          </p:nvPr>
        </p:nvSpPr>
        <p:spPr>
          <a:xfrm>
            <a:off x="3805900" y="3779475"/>
            <a:ext cx="1532400" cy="7839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300"/>
              <a:t>The application is able to create, read, write and delete notes.</a:t>
            </a:r>
            <a:endParaRPr sz="1300"/>
          </a:p>
        </p:txBody>
      </p:sp>
      <p:sp>
        <p:nvSpPr>
          <p:cNvPr id="258" name="Google Shape;258;p27"/>
          <p:cNvSpPr txBox="1"/>
          <p:nvPr>
            <p:ph idx="4294967295" type="subTitle"/>
          </p:nvPr>
        </p:nvSpPr>
        <p:spPr>
          <a:xfrm>
            <a:off x="1934738" y="898252"/>
            <a:ext cx="2350800" cy="1170600"/>
          </a:xfrm>
          <a:prstGeom prst="rect">
            <a:avLst/>
          </a:prstGeom>
        </p:spPr>
        <p:txBody>
          <a:bodyPr anchorCtr="0" anchor="b" bIns="0" lIns="91425" spcFirstLastPara="1" rIns="91425" wrap="square" tIns="91425">
            <a:noAutofit/>
          </a:bodyPr>
          <a:lstStyle/>
          <a:p>
            <a:pPr indent="0" lvl="0" marL="0" rtl="0" algn="ctr">
              <a:lnSpc>
                <a:spcPct val="100000"/>
              </a:lnSpc>
              <a:spcBef>
                <a:spcPts val="0"/>
              </a:spcBef>
              <a:spcAft>
                <a:spcPts val="1600"/>
              </a:spcAft>
              <a:buNone/>
            </a:pPr>
            <a:r>
              <a:rPr lang="en" sz="1300"/>
              <a:t>The application is able to recognize the voice from the user end without internet connection. The verbal commands are converted to text and the operations take place.</a:t>
            </a:r>
            <a:endParaRPr sz="1300"/>
          </a:p>
        </p:txBody>
      </p:sp>
      <p:sp>
        <p:nvSpPr>
          <p:cNvPr id="259" name="Google Shape;259;p27"/>
          <p:cNvSpPr txBox="1"/>
          <p:nvPr>
            <p:ph idx="4294967295" type="subTitle"/>
          </p:nvPr>
        </p:nvSpPr>
        <p:spPr>
          <a:xfrm>
            <a:off x="6897400" y="3852775"/>
            <a:ext cx="1532400" cy="7839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1600"/>
              </a:spcAft>
              <a:buNone/>
            </a:pPr>
            <a:r>
              <a:rPr lang="en" sz="1300"/>
              <a:t>The virtual assistant will be able to greet and crack jokes.</a:t>
            </a:r>
            <a:endParaRPr sz="1300"/>
          </a:p>
        </p:txBody>
      </p:sp>
      <p:sp>
        <p:nvSpPr>
          <p:cNvPr id="260" name="Google Shape;260;p27"/>
          <p:cNvSpPr txBox="1"/>
          <p:nvPr>
            <p:ph idx="4294967295" type="subTitle"/>
          </p:nvPr>
        </p:nvSpPr>
        <p:spPr>
          <a:xfrm>
            <a:off x="5351471" y="1266013"/>
            <a:ext cx="1532400" cy="987000"/>
          </a:xfrm>
          <a:prstGeom prst="rect">
            <a:avLst/>
          </a:prstGeom>
        </p:spPr>
        <p:txBody>
          <a:bodyPr anchorCtr="0" anchor="b" bIns="0" lIns="91425" spcFirstLastPara="1" rIns="91425" wrap="square" tIns="91425">
            <a:noAutofit/>
          </a:bodyPr>
          <a:lstStyle/>
          <a:p>
            <a:pPr indent="0" lvl="0" marL="0" rtl="0" algn="ctr">
              <a:lnSpc>
                <a:spcPct val="100000"/>
              </a:lnSpc>
              <a:spcBef>
                <a:spcPts val="0"/>
              </a:spcBef>
              <a:spcAft>
                <a:spcPts val="1600"/>
              </a:spcAft>
              <a:buNone/>
            </a:pPr>
            <a:r>
              <a:rPr lang="en" sz="1300"/>
              <a:t>The application gives updates regarding the date, time, day, weather, humidity, temperature</a:t>
            </a:r>
            <a:endParaRPr sz="1300"/>
          </a:p>
        </p:txBody>
      </p:sp>
      <p:sp>
        <p:nvSpPr>
          <p:cNvPr id="261" name="Google Shape;261;p27"/>
          <p:cNvSpPr txBox="1"/>
          <p:nvPr>
            <p:ph idx="4294967295" type="subTitle"/>
          </p:nvPr>
        </p:nvSpPr>
        <p:spPr>
          <a:xfrm>
            <a:off x="2197100" y="2068839"/>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lang="en" sz="1800">
                <a:solidFill>
                  <a:srgbClr val="00FFFF"/>
                </a:solidFill>
                <a:latin typeface="Pacifico"/>
                <a:ea typeface="Pacifico"/>
                <a:cs typeface="Pacifico"/>
                <a:sym typeface="Pacifico"/>
              </a:rPr>
              <a:t>Speech Recognition</a:t>
            </a:r>
            <a:endParaRPr sz="1800">
              <a:solidFill>
                <a:srgbClr val="00FFFF"/>
              </a:solidFill>
              <a:latin typeface="Pacifico"/>
              <a:ea typeface="Pacifico"/>
              <a:cs typeface="Pacifico"/>
              <a:sym typeface="Pacifico"/>
            </a:endParaRPr>
          </a:p>
        </p:txBody>
      </p:sp>
      <p:sp>
        <p:nvSpPr>
          <p:cNvPr id="262" name="Google Shape;262;p27"/>
          <p:cNvSpPr txBox="1"/>
          <p:nvPr>
            <p:ph idx="4294967295" type="subTitle"/>
          </p:nvPr>
        </p:nvSpPr>
        <p:spPr>
          <a:xfrm>
            <a:off x="5288600" y="212581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lang="en" sz="1800">
                <a:solidFill>
                  <a:srgbClr val="00FFFF"/>
                </a:solidFill>
                <a:latin typeface="Pacifico"/>
                <a:ea typeface="Pacifico"/>
                <a:cs typeface="Pacifico"/>
                <a:sym typeface="Pacifico"/>
              </a:rPr>
              <a:t>Updates</a:t>
            </a:r>
            <a:endParaRPr sz="1800">
              <a:solidFill>
                <a:srgbClr val="00FFFF"/>
              </a:solidFill>
              <a:latin typeface="Pacifico"/>
              <a:ea typeface="Pacifico"/>
              <a:cs typeface="Pacifico"/>
              <a:sym typeface="Pacifico"/>
            </a:endParaRPr>
          </a:p>
        </p:txBody>
      </p:sp>
      <p:sp>
        <p:nvSpPr>
          <p:cNvPr id="263" name="Google Shape;263;p27"/>
          <p:cNvSpPr txBox="1"/>
          <p:nvPr>
            <p:ph idx="4294967295" type="subTitle"/>
          </p:nvPr>
        </p:nvSpPr>
        <p:spPr>
          <a:xfrm>
            <a:off x="651400" y="330101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lang="en" sz="1800">
                <a:solidFill>
                  <a:srgbClr val="00FFFF"/>
                </a:solidFill>
                <a:latin typeface="Pacifico"/>
                <a:ea typeface="Pacifico"/>
                <a:cs typeface="Pacifico"/>
                <a:sym typeface="Pacifico"/>
              </a:rPr>
              <a:t>Search</a:t>
            </a:r>
            <a:endParaRPr sz="1800">
              <a:solidFill>
                <a:srgbClr val="00FFFF"/>
              </a:solidFill>
              <a:latin typeface="Pacifico"/>
              <a:ea typeface="Pacifico"/>
              <a:cs typeface="Pacifico"/>
              <a:sym typeface="Pacifico"/>
            </a:endParaRPr>
          </a:p>
        </p:txBody>
      </p:sp>
      <p:sp>
        <p:nvSpPr>
          <p:cNvPr id="264" name="Google Shape;264;p27"/>
          <p:cNvSpPr txBox="1"/>
          <p:nvPr>
            <p:ph idx="4294967295" type="subTitle"/>
          </p:nvPr>
        </p:nvSpPr>
        <p:spPr>
          <a:xfrm>
            <a:off x="6834400" y="340101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lang="en" sz="1800">
                <a:solidFill>
                  <a:srgbClr val="00FFFF"/>
                </a:solidFill>
                <a:latin typeface="Pacifico"/>
                <a:ea typeface="Pacifico"/>
                <a:cs typeface="Pacifico"/>
                <a:sym typeface="Pacifico"/>
              </a:rPr>
              <a:t>Greetings &amp; Jokes</a:t>
            </a:r>
            <a:endParaRPr sz="1800">
              <a:solidFill>
                <a:srgbClr val="00FFFF"/>
              </a:solidFill>
              <a:latin typeface="Pacifico"/>
              <a:ea typeface="Pacifico"/>
              <a:cs typeface="Pacifico"/>
              <a:sym typeface="Pacifico"/>
            </a:endParaRPr>
          </a:p>
        </p:txBody>
      </p:sp>
      <p:sp>
        <p:nvSpPr>
          <p:cNvPr id="265" name="Google Shape;265;p27"/>
          <p:cNvSpPr txBox="1"/>
          <p:nvPr>
            <p:ph idx="4294967295" type="subTitle"/>
          </p:nvPr>
        </p:nvSpPr>
        <p:spPr>
          <a:xfrm>
            <a:off x="3742900" y="340101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lang="en" sz="1800">
                <a:solidFill>
                  <a:srgbClr val="00FFFF"/>
                </a:solidFill>
                <a:latin typeface="Pacifico"/>
                <a:ea typeface="Pacifico"/>
                <a:cs typeface="Pacifico"/>
                <a:sym typeface="Pacifico"/>
              </a:rPr>
              <a:t>Making Notes</a:t>
            </a:r>
            <a:endParaRPr sz="1800">
              <a:solidFill>
                <a:srgbClr val="00FFFF"/>
              </a:solidFill>
              <a:latin typeface="Pacifico"/>
              <a:ea typeface="Pacifico"/>
              <a:cs typeface="Pacifico"/>
              <a:sym typeface="Pacifico"/>
            </a:endParaRPr>
          </a:p>
        </p:txBody>
      </p:sp>
      <p:sp>
        <p:nvSpPr>
          <p:cNvPr id="266" name="Google Shape;266;p27"/>
          <p:cNvSpPr/>
          <p:nvPr/>
        </p:nvSpPr>
        <p:spPr>
          <a:xfrm>
            <a:off x="11942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27399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42856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58313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73770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27"/>
          <p:cNvCxnSpPr>
            <a:stCxn id="266" idx="6"/>
            <a:endCxn id="267" idx="2"/>
          </p:cNvCxnSpPr>
          <p:nvPr/>
        </p:nvCxnSpPr>
        <p:spPr>
          <a:xfrm>
            <a:off x="1766950" y="2962725"/>
            <a:ext cx="972900" cy="0"/>
          </a:xfrm>
          <a:prstGeom prst="straightConnector1">
            <a:avLst/>
          </a:prstGeom>
          <a:noFill/>
          <a:ln cap="flat" cmpd="sng" w="19050">
            <a:solidFill>
              <a:schemeClr val="lt2"/>
            </a:solidFill>
            <a:prstDash val="solid"/>
            <a:round/>
            <a:headEnd len="med" w="med" type="none"/>
            <a:tailEnd len="med" w="med" type="none"/>
          </a:ln>
        </p:spPr>
      </p:cxnSp>
      <p:cxnSp>
        <p:nvCxnSpPr>
          <p:cNvPr id="272" name="Google Shape;272;p27"/>
          <p:cNvCxnSpPr>
            <a:stCxn id="267" idx="6"/>
            <a:endCxn id="268" idx="2"/>
          </p:cNvCxnSpPr>
          <p:nvPr/>
        </p:nvCxnSpPr>
        <p:spPr>
          <a:xfrm>
            <a:off x="3312650" y="2962725"/>
            <a:ext cx="972900" cy="0"/>
          </a:xfrm>
          <a:prstGeom prst="straightConnector1">
            <a:avLst/>
          </a:prstGeom>
          <a:noFill/>
          <a:ln cap="flat" cmpd="sng" w="19050">
            <a:solidFill>
              <a:schemeClr val="lt2"/>
            </a:solidFill>
            <a:prstDash val="solid"/>
            <a:round/>
            <a:headEnd len="med" w="med" type="none"/>
            <a:tailEnd len="med" w="med" type="none"/>
          </a:ln>
        </p:spPr>
      </p:cxnSp>
      <p:cxnSp>
        <p:nvCxnSpPr>
          <p:cNvPr id="273" name="Google Shape;273;p27"/>
          <p:cNvCxnSpPr>
            <a:stCxn id="268" idx="6"/>
            <a:endCxn id="269" idx="2"/>
          </p:cNvCxnSpPr>
          <p:nvPr/>
        </p:nvCxnSpPr>
        <p:spPr>
          <a:xfrm>
            <a:off x="4858350" y="2962725"/>
            <a:ext cx="972900" cy="0"/>
          </a:xfrm>
          <a:prstGeom prst="straightConnector1">
            <a:avLst/>
          </a:prstGeom>
          <a:noFill/>
          <a:ln cap="flat" cmpd="sng" w="19050">
            <a:solidFill>
              <a:schemeClr val="lt2"/>
            </a:solidFill>
            <a:prstDash val="solid"/>
            <a:round/>
            <a:headEnd len="med" w="med" type="none"/>
            <a:tailEnd len="med" w="med" type="none"/>
          </a:ln>
        </p:spPr>
      </p:cxnSp>
      <p:cxnSp>
        <p:nvCxnSpPr>
          <p:cNvPr id="274" name="Google Shape;274;p27"/>
          <p:cNvCxnSpPr>
            <a:stCxn id="269" idx="6"/>
            <a:endCxn id="270" idx="2"/>
          </p:cNvCxnSpPr>
          <p:nvPr/>
        </p:nvCxnSpPr>
        <p:spPr>
          <a:xfrm>
            <a:off x="6404050" y="2962725"/>
            <a:ext cx="972900" cy="0"/>
          </a:xfrm>
          <a:prstGeom prst="straightConnector1">
            <a:avLst/>
          </a:prstGeom>
          <a:noFill/>
          <a:ln cap="flat" cmpd="sng" w="19050">
            <a:solidFill>
              <a:schemeClr val="lt2"/>
            </a:solidFill>
            <a:prstDash val="solid"/>
            <a:round/>
            <a:headEnd len="med" w="med" type="none"/>
            <a:tailEnd len="med" w="med" type="none"/>
          </a:ln>
        </p:spPr>
      </p:cxnSp>
      <p:grpSp>
        <p:nvGrpSpPr>
          <p:cNvPr id="275" name="Google Shape;275;p27"/>
          <p:cNvGrpSpPr/>
          <p:nvPr/>
        </p:nvGrpSpPr>
        <p:grpSpPr>
          <a:xfrm>
            <a:off x="1332734" y="2826965"/>
            <a:ext cx="288452" cy="275353"/>
            <a:chOff x="4126815" y="2760704"/>
            <a:chExt cx="380393" cy="363118"/>
          </a:xfrm>
        </p:grpSpPr>
        <p:sp>
          <p:nvSpPr>
            <p:cNvPr id="276" name="Google Shape;276;p27"/>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27"/>
          <p:cNvGrpSpPr/>
          <p:nvPr/>
        </p:nvGrpSpPr>
        <p:grpSpPr>
          <a:xfrm>
            <a:off x="2885622" y="2824148"/>
            <a:ext cx="281276" cy="280987"/>
            <a:chOff x="2497275" y="2744159"/>
            <a:chExt cx="370930" cy="370549"/>
          </a:xfrm>
        </p:grpSpPr>
        <p:sp>
          <p:nvSpPr>
            <p:cNvPr id="281" name="Google Shape;281;p27"/>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7"/>
          <p:cNvGrpSpPr/>
          <p:nvPr/>
        </p:nvGrpSpPr>
        <p:grpSpPr>
          <a:xfrm>
            <a:off x="4417196" y="2834313"/>
            <a:ext cx="309505" cy="260656"/>
            <a:chOff x="2171474" y="3369229"/>
            <a:chExt cx="408156" cy="343737"/>
          </a:xfrm>
        </p:grpSpPr>
        <p:sp>
          <p:nvSpPr>
            <p:cNvPr id="288" name="Google Shape;288;p27"/>
            <p:cNvSpPr/>
            <p:nvPr/>
          </p:nvSpPr>
          <p:spPr>
            <a:xfrm>
              <a:off x="2171474" y="3369229"/>
              <a:ext cx="408156" cy="343737"/>
            </a:xfrm>
            <a:custGeom>
              <a:rect b="b" l="l" r="r" t="t"/>
              <a:pathLst>
                <a:path extrusionOk="0" h="10800" w="12824">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2292737" y="3477220"/>
              <a:ext cx="164898" cy="164866"/>
            </a:xfrm>
            <a:custGeom>
              <a:rect b="b" l="l" r="r" t="t"/>
              <a:pathLst>
                <a:path extrusionOk="0" h="5180" w="5181">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2256358" y="3451503"/>
              <a:ext cx="188769" cy="177311"/>
            </a:xfrm>
            <a:custGeom>
              <a:rect b="b" l="l" r="r" t="t"/>
              <a:pathLst>
                <a:path extrusionOk="0" h="5571" w="5931">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2305245" y="3491160"/>
              <a:ext cx="189151" cy="176706"/>
            </a:xfrm>
            <a:custGeom>
              <a:rect b="b" l="l" r="r" t="t"/>
              <a:pathLst>
                <a:path extrusionOk="0" h="5552" w="5943">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7"/>
          <p:cNvGrpSpPr/>
          <p:nvPr/>
        </p:nvGrpSpPr>
        <p:grpSpPr>
          <a:xfrm>
            <a:off x="7526466" y="2827568"/>
            <a:ext cx="273857" cy="274147"/>
            <a:chOff x="7538896" y="1970156"/>
            <a:chExt cx="361147" cy="361529"/>
          </a:xfrm>
        </p:grpSpPr>
        <p:sp>
          <p:nvSpPr>
            <p:cNvPr id="293" name="Google Shape;293;p27"/>
            <p:cNvSpPr/>
            <p:nvPr/>
          </p:nvSpPr>
          <p:spPr>
            <a:xfrm>
              <a:off x="7538896" y="1970156"/>
              <a:ext cx="361147" cy="361529"/>
            </a:xfrm>
            <a:custGeom>
              <a:rect b="b" l="l" r="r" t="t"/>
              <a:pathLst>
                <a:path extrusionOk="0" h="11359" w="11347">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7685907" y="2066784"/>
              <a:ext cx="101211" cy="11394"/>
            </a:xfrm>
            <a:custGeom>
              <a:rect b="b" l="l" r="r" t="t"/>
              <a:pathLst>
                <a:path extrusionOk="0" h="358" w="318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7685907" y="2106187"/>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7685907" y="2145239"/>
              <a:ext cx="147075" cy="11394"/>
            </a:xfrm>
            <a:custGeom>
              <a:rect b="b" l="l" r="r" t="t"/>
              <a:pathLst>
                <a:path extrusionOk="0" h="358" w="4621">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7685907" y="2184260"/>
              <a:ext cx="147075" cy="11394"/>
            </a:xfrm>
            <a:custGeom>
              <a:rect b="b" l="l" r="r" t="t"/>
              <a:pathLst>
                <a:path extrusionOk="0" h="358" w="4621">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7685907" y="2223280"/>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7"/>
          <p:cNvGrpSpPr/>
          <p:nvPr/>
        </p:nvGrpSpPr>
        <p:grpSpPr>
          <a:xfrm>
            <a:off x="5937468" y="2792920"/>
            <a:ext cx="360356" cy="343462"/>
            <a:chOff x="6870193" y="2295620"/>
            <a:chExt cx="360356" cy="343462"/>
          </a:xfrm>
        </p:grpSpPr>
        <p:sp>
          <p:nvSpPr>
            <p:cNvPr id="300" name="Google Shape;300;p27"/>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1" name="Google Shape;301;p27"/>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28"/>
          <p:cNvSpPr txBox="1"/>
          <p:nvPr>
            <p:ph type="title"/>
          </p:nvPr>
        </p:nvSpPr>
        <p:spPr>
          <a:xfrm>
            <a:off x="6481349" y="1221600"/>
            <a:ext cx="2388300" cy="24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800">
                <a:solidFill>
                  <a:srgbClr val="00FFFF"/>
                </a:solidFill>
              </a:rPr>
              <a:t>03</a:t>
            </a:r>
            <a:endParaRPr sz="10800">
              <a:solidFill>
                <a:srgbClr val="00FFFF"/>
              </a:solidFill>
            </a:endParaRPr>
          </a:p>
          <a:p>
            <a:pPr indent="0" lvl="0" marL="0" rtl="0" algn="ctr">
              <a:spcBef>
                <a:spcPts val="0"/>
              </a:spcBef>
              <a:spcAft>
                <a:spcPts val="0"/>
              </a:spcAft>
              <a:buNone/>
            </a:pPr>
            <a:r>
              <a:rPr b="0" lang="en" sz="3900">
                <a:solidFill>
                  <a:srgbClr val="00FFFF"/>
                </a:solidFill>
                <a:latin typeface="Pacifico"/>
                <a:ea typeface="Pacifico"/>
                <a:cs typeface="Pacifico"/>
                <a:sym typeface="Pacifico"/>
              </a:rPr>
              <a:t>Existing System</a:t>
            </a:r>
            <a:endParaRPr b="0" sz="3900">
              <a:solidFill>
                <a:srgbClr val="00FFFF"/>
              </a:solidFill>
              <a:latin typeface="Pacifico"/>
              <a:ea typeface="Pacifico"/>
              <a:cs typeface="Pacifico"/>
              <a:sym typeface="Pacifico"/>
            </a:endParaRPr>
          </a:p>
        </p:txBody>
      </p:sp>
      <p:sp>
        <p:nvSpPr>
          <p:cNvPr id="307" name="Google Shape;307;p28"/>
          <p:cNvSpPr txBox="1"/>
          <p:nvPr>
            <p:ph idx="1" type="subTitle"/>
          </p:nvPr>
        </p:nvSpPr>
        <p:spPr>
          <a:xfrm>
            <a:off x="354325" y="180600"/>
            <a:ext cx="5681100" cy="45693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t/>
            </a:r>
            <a:endParaRPr>
              <a:solidFill>
                <a:srgbClr val="FFFFFF"/>
              </a:solidFill>
              <a:latin typeface="Fira Sans Condensed"/>
              <a:ea typeface="Fira Sans Condensed"/>
              <a:cs typeface="Fira Sans Condensed"/>
              <a:sym typeface="Fira Sans Condensed"/>
            </a:endParaRPr>
          </a:p>
          <a:p>
            <a:pPr indent="0" lvl="0" marL="0" rtl="0" algn="l">
              <a:lnSpc>
                <a:spcPct val="115000"/>
              </a:lnSpc>
              <a:spcBef>
                <a:spcPts val="600"/>
              </a:spcBef>
              <a:spcAft>
                <a:spcPts val="0"/>
              </a:spcAft>
              <a:buNone/>
            </a:pPr>
            <a:r>
              <a:t/>
            </a:r>
            <a:endParaRPr>
              <a:solidFill>
                <a:srgbClr val="FFFFFF"/>
              </a:solidFill>
              <a:latin typeface="Fira Sans Condensed"/>
              <a:ea typeface="Fira Sans Condensed"/>
              <a:cs typeface="Fira Sans Condensed"/>
              <a:sym typeface="Fira Sans Condensed"/>
            </a:endParaRPr>
          </a:p>
          <a:p>
            <a:pPr indent="-311150" lvl="0" marL="457200" rtl="0" algn="l">
              <a:lnSpc>
                <a:spcPct val="115000"/>
              </a:lnSpc>
              <a:spcBef>
                <a:spcPts val="600"/>
              </a:spcBef>
              <a:spcAft>
                <a:spcPts val="0"/>
              </a:spcAft>
              <a:buClr>
                <a:srgbClr val="FFFFFF"/>
              </a:buClr>
              <a:buSzPts val="1300"/>
              <a:buFont typeface="Fira Sans Condensed"/>
              <a:buChar char="❖"/>
            </a:pPr>
            <a:r>
              <a:rPr b="1" lang="en" sz="1300">
                <a:solidFill>
                  <a:srgbClr val="FFFFFF"/>
                </a:solidFill>
                <a:latin typeface="Fira Sans Condensed"/>
                <a:ea typeface="Fira Sans Condensed"/>
                <a:cs typeface="Fira Sans Condensed"/>
                <a:sym typeface="Fira Sans Condensed"/>
              </a:rPr>
              <a:t>Despite the various benefits provided by speech recognition, the system is also plagued with limitations. </a:t>
            </a:r>
            <a:endParaRPr b="1" sz="1300">
              <a:solidFill>
                <a:srgbClr val="FFFFFF"/>
              </a:solidFill>
              <a:latin typeface="Fira Sans Condensed"/>
              <a:ea typeface="Fira Sans Condensed"/>
              <a:cs typeface="Fira Sans Condensed"/>
              <a:sym typeface="Fira Sans Condensed"/>
            </a:endParaRPr>
          </a:p>
          <a:p>
            <a:pPr indent="-311150" lvl="0" marL="457200" rtl="0" algn="l">
              <a:lnSpc>
                <a:spcPct val="115000"/>
              </a:lnSpc>
              <a:spcBef>
                <a:spcPts val="0"/>
              </a:spcBef>
              <a:spcAft>
                <a:spcPts val="0"/>
              </a:spcAft>
              <a:buClr>
                <a:srgbClr val="FFFFFF"/>
              </a:buClr>
              <a:buSzPts val="1300"/>
              <a:buFont typeface="Fira Sans Condensed"/>
              <a:buChar char="❖"/>
            </a:pPr>
            <a:r>
              <a:rPr b="1" lang="en" sz="1300">
                <a:solidFill>
                  <a:srgbClr val="FFFFFF"/>
                </a:solidFill>
                <a:latin typeface="Fira Sans Condensed"/>
                <a:ea typeface="Fira Sans Condensed"/>
                <a:cs typeface="Fira Sans Condensed"/>
                <a:sym typeface="Fira Sans Condensed"/>
              </a:rPr>
              <a:t>By implication the development of speech recognition applications also inherits these limitations. </a:t>
            </a:r>
            <a:endParaRPr b="1" sz="1300">
              <a:solidFill>
                <a:srgbClr val="FFFFFF"/>
              </a:solidFill>
              <a:latin typeface="Fira Sans Condensed"/>
              <a:ea typeface="Fira Sans Condensed"/>
              <a:cs typeface="Fira Sans Condensed"/>
              <a:sym typeface="Fira Sans Condensed"/>
            </a:endParaRPr>
          </a:p>
          <a:p>
            <a:pPr indent="-311150" lvl="0" marL="457200" rtl="0" algn="l">
              <a:lnSpc>
                <a:spcPct val="115000"/>
              </a:lnSpc>
              <a:spcBef>
                <a:spcPts val="0"/>
              </a:spcBef>
              <a:spcAft>
                <a:spcPts val="0"/>
              </a:spcAft>
              <a:buClr>
                <a:srgbClr val="FFFFFF"/>
              </a:buClr>
              <a:buSzPts val="1300"/>
              <a:buFont typeface="Fira Sans Condensed"/>
              <a:buChar char="❖"/>
            </a:pPr>
            <a:r>
              <a:rPr b="1" lang="en" sz="1300">
                <a:solidFill>
                  <a:srgbClr val="FFFFFF"/>
                </a:solidFill>
                <a:latin typeface="Fira Sans Condensed"/>
                <a:ea typeface="Fira Sans Condensed"/>
                <a:cs typeface="Fira Sans Condensed"/>
                <a:sym typeface="Fira Sans Condensed"/>
              </a:rPr>
              <a:t>The proposed system of voice assistant will solve some issues of existing system as well introduce new features for better quality and usage.</a:t>
            </a:r>
            <a:endParaRPr b="1" sz="1300">
              <a:solidFill>
                <a:srgbClr val="FFFFFF"/>
              </a:solidFill>
              <a:latin typeface="Fira Sans Condensed"/>
              <a:ea typeface="Fira Sans Condensed"/>
              <a:cs typeface="Fira Sans Condensed"/>
              <a:sym typeface="Fira Sans Condensed"/>
            </a:endParaRPr>
          </a:p>
          <a:p>
            <a:pPr indent="-311150" lvl="0" marL="457200" rtl="0" algn="l">
              <a:lnSpc>
                <a:spcPct val="115000"/>
              </a:lnSpc>
              <a:spcBef>
                <a:spcPts val="0"/>
              </a:spcBef>
              <a:spcAft>
                <a:spcPts val="0"/>
              </a:spcAft>
              <a:buClr>
                <a:srgbClr val="FFFFFF"/>
              </a:buClr>
              <a:buSzPts val="1300"/>
              <a:buFont typeface="Fira Sans Condensed"/>
              <a:buChar char="❖"/>
            </a:pPr>
            <a:r>
              <a:rPr b="1" lang="en" sz="1300">
                <a:solidFill>
                  <a:srgbClr val="FFFFFF"/>
                </a:solidFill>
                <a:latin typeface="Fira Sans Condensed"/>
                <a:ea typeface="Fira Sans Condensed"/>
                <a:cs typeface="Fira Sans Condensed"/>
                <a:sym typeface="Fira Sans Condensed"/>
              </a:rPr>
              <a:t>Our Voice assistant is used for giving automatic replies and answers to queries of users.</a:t>
            </a:r>
            <a:endParaRPr b="1" sz="1300">
              <a:solidFill>
                <a:srgbClr val="FFFFFF"/>
              </a:solidFill>
              <a:latin typeface="Fira Sans Condensed"/>
              <a:ea typeface="Fira Sans Condensed"/>
              <a:cs typeface="Fira Sans Condensed"/>
              <a:sym typeface="Fira Sans Condensed"/>
            </a:endParaRPr>
          </a:p>
          <a:p>
            <a:pPr indent="-311150" lvl="0" marL="457200" rtl="0" algn="l">
              <a:lnSpc>
                <a:spcPct val="115000"/>
              </a:lnSpc>
              <a:spcBef>
                <a:spcPts val="0"/>
              </a:spcBef>
              <a:spcAft>
                <a:spcPts val="0"/>
              </a:spcAft>
              <a:buClr>
                <a:srgbClr val="FFFFFF"/>
              </a:buClr>
              <a:buSzPts val="1300"/>
              <a:buFont typeface="Fira Sans Condensed"/>
              <a:buChar char="❖"/>
            </a:pPr>
            <a:r>
              <a:rPr b="1" lang="en" sz="1300">
                <a:solidFill>
                  <a:srgbClr val="FFFFFF"/>
                </a:solidFill>
                <a:latin typeface="Fira Sans Condensed"/>
                <a:ea typeface="Fira Sans Condensed"/>
                <a:cs typeface="Fira Sans Condensed"/>
                <a:sym typeface="Fira Sans Condensed"/>
              </a:rPr>
              <a:t>Till date we can find various types of chat bots </a:t>
            </a:r>
            <a:endParaRPr b="1" sz="1300">
              <a:solidFill>
                <a:srgbClr val="FFFFFF"/>
              </a:solidFill>
              <a:latin typeface="Fira Sans Condensed"/>
              <a:ea typeface="Fira Sans Condensed"/>
              <a:cs typeface="Fira Sans Condensed"/>
              <a:sym typeface="Fira Sans Condensed"/>
            </a:endParaRPr>
          </a:p>
          <a:p>
            <a:pPr indent="-311150" lvl="0" marL="457200" rtl="0" algn="l">
              <a:lnSpc>
                <a:spcPct val="115000"/>
              </a:lnSpc>
              <a:spcBef>
                <a:spcPts val="0"/>
              </a:spcBef>
              <a:spcAft>
                <a:spcPts val="0"/>
              </a:spcAft>
              <a:buClr>
                <a:srgbClr val="FFFFFF"/>
              </a:buClr>
              <a:buSzPts val="1300"/>
              <a:buFont typeface="Fira Sans Condensed"/>
              <a:buChar char="❖"/>
            </a:pPr>
            <a:r>
              <a:rPr b="1" lang="en" sz="1300">
                <a:solidFill>
                  <a:srgbClr val="FFFFFF"/>
                </a:solidFill>
                <a:latin typeface="Fira Sans Condensed"/>
                <a:ea typeface="Fira Sans Condensed"/>
                <a:cs typeface="Fira Sans Condensed"/>
                <a:sym typeface="Fira Sans Condensed"/>
              </a:rPr>
              <a:t>Some existing chatbots</a:t>
            </a:r>
            <a:r>
              <a:rPr b="1" lang="en" sz="1300">
                <a:solidFill>
                  <a:srgbClr val="FFFFFF"/>
                </a:solidFill>
                <a:latin typeface="Fira Sans Condensed"/>
                <a:ea typeface="Fira Sans Condensed"/>
                <a:cs typeface="Fira Sans Condensed"/>
                <a:sym typeface="Fira Sans Condensed"/>
              </a:rPr>
              <a:t> use pattern recognition techniques of python which lack in the context, Lack of accuracy, and misinterpretations, Time, costs and productivity, User accents</a:t>
            </a:r>
            <a:endParaRPr b="1" sz="1300">
              <a:solidFill>
                <a:srgbClr val="FFFFFF"/>
              </a:solidFill>
              <a:latin typeface="Fira Sans Condensed"/>
              <a:ea typeface="Fira Sans Condensed"/>
              <a:cs typeface="Fira Sans Condensed"/>
              <a:sym typeface="Fira Sans Condensed"/>
            </a:endParaRPr>
          </a:p>
          <a:p>
            <a:pPr indent="-311150" lvl="0" marL="457200" rtl="0" algn="l">
              <a:lnSpc>
                <a:spcPct val="115000"/>
              </a:lnSpc>
              <a:spcBef>
                <a:spcPts val="0"/>
              </a:spcBef>
              <a:spcAft>
                <a:spcPts val="0"/>
              </a:spcAft>
              <a:buClr>
                <a:srgbClr val="FFFFFF"/>
              </a:buClr>
              <a:buSzPts val="1300"/>
              <a:buFont typeface="Fira Sans Condensed"/>
              <a:buChar char="❖"/>
            </a:pPr>
            <a:r>
              <a:rPr b="1" lang="en" sz="1300">
                <a:solidFill>
                  <a:srgbClr val="FFFFFF"/>
                </a:solidFill>
                <a:latin typeface="Fira Sans Condensed"/>
                <a:ea typeface="Fira Sans Condensed"/>
                <a:cs typeface="Fira Sans Condensed"/>
                <a:sym typeface="Fira Sans Condensed"/>
              </a:rPr>
              <a:t>Instead of pattern recognition technique which has been used in previous models, we use Natural Language Processing (NLP) techniques to recognize the text which is context based rather the usual pattern based.</a:t>
            </a:r>
            <a:endParaRPr b="1" sz="1300">
              <a:solidFill>
                <a:srgbClr val="FFFFFF"/>
              </a:solidFill>
              <a:latin typeface="Fira Sans Condensed"/>
              <a:ea typeface="Fira Sans Condensed"/>
              <a:cs typeface="Fira Sans Condensed"/>
              <a:sym typeface="Fira Sans Condensed"/>
            </a:endParaRPr>
          </a:p>
          <a:p>
            <a:pPr indent="0" lvl="0" marL="0" rtl="0" algn="l">
              <a:lnSpc>
                <a:spcPct val="115000"/>
              </a:lnSpc>
              <a:spcBef>
                <a:spcPts val="600"/>
              </a:spcBef>
              <a:spcAft>
                <a:spcPts val="0"/>
              </a:spcAft>
              <a:buNone/>
            </a:pPr>
            <a:r>
              <a:t/>
            </a:r>
            <a:endParaRPr sz="12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sz="1200">
              <a:solidFill>
                <a:srgbClr val="FFFFFF"/>
              </a:solidFill>
            </a:endParaRPr>
          </a:p>
        </p:txBody>
      </p:sp>
      <p:cxnSp>
        <p:nvCxnSpPr>
          <p:cNvPr id="308" name="Google Shape;308;p28"/>
          <p:cNvCxnSpPr/>
          <p:nvPr/>
        </p:nvCxnSpPr>
        <p:spPr>
          <a:xfrm>
            <a:off x="6481350" y="2256450"/>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29"/>
          <p:cNvSpPr txBox="1"/>
          <p:nvPr>
            <p:ph type="title"/>
          </p:nvPr>
        </p:nvSpPr>
        <p:spPr>
          <a:xfrm>
            <a:off x="5002025" y="2745275"/>
            <a:ext cx="3651900" cy="10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7100"/>
          </a:p>
          <a:p>
            <a:pPr indent="0" lvl="0" marL="0" rtl="0" algn="ctr">
              <a:spcBef>
                <a:spcPts val="0"/>
              </a:spcBef>
              <a:spcAft>
                <a:spcPts val="0"/>
              </a:spcAft>
              <a:buNone/>
            </a:pPr>
            <a:r>
              <a:rPr b="0" lang="en" sz="3900">
                <a:solidFill>
                  <a:srgbClr val="00FFFF"/>
                </a:solidFill>
                <a:latin typeface="Pacifico"/>
                <a:ea typeface="Pacifico"/>
                <a:cs typeface="Pacifico"/>
                <a:sym typeface="Pacifico"/>
              </a:rPr>
              <a:t>Block Diagram</a:t>
            </a:r>
            <a:endParaRPr b="0" sz="3900">
              <a:solidFill>
                <a:srgbClr val="00FFFF"/>
              </a:solidFill>
              <a:latin typeface="Pacifico"/>
              <a:ea typeface="Pacifico"/>
              <a:cs typeface="Pacifico"/>
              <a:sym typeface="Pacifico"/>
            </a:endParaRPr>
          </a:p>
        </p:txBody>
      </p:sp>
      <p:cxnSp>
        <p:nvCxnSpPr>
          <p:cNvPr id="314" name="Google Shape;314;p29"/>
          <p:cNvCxnSpPr/>
          <p:nvPr/>
        </p:nvCxnSpPr>
        <p:spPr>
          <a:xfrm flipH="1" rot="10800000">
            <a:off x="5171750" y="2745275"/>
            <a:ext cx="3425700" cy="2100"/>
          </a:xfrm>
          <a:prstGeom prst="straightConnector1">
            <a:avLst/>
          </a:prstGeom>
          <a:noFill/>
          <a:ln cap="flat" cmpd="sng" w="19050">
            <a:solidFill>
              <a:schemeClr val="lt2"/>
            </a:solidFill>
            <a:prstDash val="solid"/>
            <a:round/>
            <a:headEnd len="med" w="med" type="oval"/>
            <a:tailEnd len="med" w="med" type="oval"/>
          </a:ln>
        </p:spPr>
      </p:cxnSp>
      <p:pic>
        <p:nvPicPr>
          <p:cNvPr id="315" name="Google Shape;315;p29"/>
          <p:cNvPicPr preferRelativeResize="0"/>
          <p:nvPr/>
        </p:nvPicPr>
        <p:blipFill rotWithShape="1">
          <a:blip r:embed="rId4">
            <a:alphaModFix/>
          </a:blip>
          <a:srcRect b="0" l="25302" r="25297" t="0"/>
          <a:stretch/>
        </p:blipFill>
        <p:spPr>
          <a:xfrm>
            <a:off x="1127250" y="923988"/>
            <a:ext cx="2845450" cy="3240024"/>
          </a:xfrm>
          <a:prstGeom prst="rect">
            <a:avLst/>
          </a:prstGeom>
          <a:noFill/>
          <a:ln>
            <a:noFill/>
          </a:ln>
        </p:spPr>
      </p:pic>
      <p:sp>
        <p:nvSpPr>
          <p:cNvPr id="316" name="Google Shape;316;p29"/>
          <p:cNvSpPr txBox="1"/>
          <p:nvPr/>
        </p:nvSpPr>
        <p:spPr>
          <a:xfrm>
            <a:off x="5171750" y="409775"/>
            <a:ext cx="34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317" name="Google Shape;317;p29"/>
          <p:cNvSpPr txBox="1"/>
          <p:nvPr/>
        </p:nvSpPr>
        <p:spPr>
          <a:xfrm>
            <a:off x="5245325" y="607600"/>
            <a:ext cx="31653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800">
                <a:solidFill>
                  <a:srgbClr val="00FFFF"/>
                </a:solidFill>
                <a:latin typeface="Rajdhani"/>
                <a:ea typeface="Rajdhani"/>
                <a:cs typeface="Rajdhani"/>
                <a:sym typeface="Rajdhani"/>
              </a:rPr>
              <a:t>04</a:t>
            </a:r>
            <a:endParaRPr b="1" sz="10800">
              <a:solidFill>
                <a:srgbClr val="00FFFF"/>
              </a:solidFill>
              <a:latin typeface="Rajdhani"/>
              <a:ea typeface="Rajdhani"/>
              <a:cs typeface="Rajdhani"/>
              <a:sym typeface="Rajdhan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pic>
        <p:nvPicPr>
          <p:cNvPr id="322" name="Google Shape;322;p30"/>
          <p:cNvPicPr preferRelativeResize="0"/>
          <p:nvPr/>
        </p:nvPicPr>
        <p:blipFill>
          <a:blip r:embed="rId4">
            <a:alphaModFix/>
          </a:blip>
          <a:stretch>
            <a:fillRect/>
          </a:stretch>
        </p:blipFill>
        <p:spPr>
          <a:xfrm>
            <a:off x="0" y="7620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